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98b9998a026f4b8e" /><Relationship Type="http://schemas.openxmlformats.org/officeDocument/2006/relationships/extended-properties" Target="/docProps/app.xml" Id="Rd7633df8c31440f1" /><Relationship Type="http://schemas.openxmlformats.org/officeDocument/2006/relationships/officeDocument" Target="/ppt/presentation.xml" Id="Rff12f0e09848467c" /></Relationships>
</file>

<file path=ppt/presentation.xml><?xml version="1.0" encoding="utf-8"?>
<p:presentation xmlns:p="http://schemas.openxmlformats.org/presentationml/2006/main">
  <p:sldMasterIdLst>
    <p:sldMasterId xmlns:r="http://schemas.openxmlformats.org/officeDocument/2006/relationships" id="2147483648" r:id="R6a5183de0b644724"/>
  </p:sldMasterIdLst>
  <p:notesMasterIdLst>
    <p:notesMasterId xmlns:r="http://schemas.openxmlformats.org/officeDocument/2006/relationships" r:id="Rb81510d9d9194611"/>
  </p:notesMasterIdLst>
  <p:sldIdLst>
    <p:sldId xmlns:r="http://schemas.openxmlformats.org/officeDocument/2006/relationships" id="256" r:id="Rbbc4d6eb1be94636"/>
    <p:sldId xmlns:r="http://schemas.openxmlformats.org/officeDocument/2006/relationships" id="257" r:id="R963630f667f04b47"/>
    <p:sldId xmlns:r="http://schemas.openxmlformats.org/officeDocument/2006/relationships" id="258" r:id="R7d5ca21a37fe42bf"/>
    <p:sldId xmlns:r="http://schemas.openxmlformats.org/officeDocument/2006/relationships" id="259" r:id="Re55d0cea81dc47be"/>
    <p:sldId xmlns:r="http://schemas.openxmlformats.org/officeDocument/2006/relationships" id="260" r:id="Rf68f3ba4fed14259"/>
    <p:sldId xmlns:r="http://schemas.openxmlformats.org/officeDocument/2006/relationships" id="261" r:id="R6c9cb796efbc4b34"/>
    <p:sldId xmlns:r="http://schemas.openxmlformats.org/officeDocument/2006/relationships" id="262" r:id="R8acb11694d2548e7"/>
    <p:sldId xmlns:r="http://schemas.openxmlformats.org/officeDocument/2006/relationships" id="263" r:id="R9bbfe27b8ebb4716"/>
    <p:sldId xmlns:r="http://schemas.openxmlformats.org/officeDocument/2006/relationships" id="264" r:id="Rbbd04a118f8147d2"/>
    <p:sldId xmlns:r="http://schemas.openxmlformats.org/officeDocument/2006/relationships" id="265" r:id="Rf3c1f2e2c4cc4a46"/>
    <p:sldId xmlns:r="http://schemas.openxmlformats.org/officeDocument/2006/relationships" id="266" r:id="R2924664c9df04e56"/>
    <p:sldId xmlns:r="http://schemas.openxmlformats.org/officeDocument/2006/relationships" id="267" r:id="R734ade6864124f60"/>
    <p:sldId xmlns:r="http://schemas.openxmlformats.org/officeDocument/2006/relationships" id="268" r:id="R63ccc33c5c40405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85d46b68474971" /><Relationship Type="http://schemas.openxmlformats.org/officeDocument/2006/relationships/slideMaster" Target="/ppt/slideMasters/slideMaster1.xml" Id="R6a5183de0b644724" /><Relationship Type="http://schemas.openxmlformats.org/officeDocument/2006/relationships/notesMaster" Target="/ppt/notesMasters/notesMaster1.xml" Id="Rb81510d9d9194611" /><Relationship Type="http://schemas.openxmlformats.org/officeDocument/2006/relationships/presProps" Target="/ppt/presProps.xml" Id="R3d71c0228bce479a" /><Relationship Type="http://schemas.openxmlformats.org/officeDocument/2006/relationships/tableStyles" Target="/ppt/tableStyles.xml" Id="R3d87beadd48146e4" /><Relationship Type="http://schemas.openxmlformats.org/officeDocument/2006/relationships/slide" Target="/ppt/slides/slide1.xml" Id="Rbbc4d6eb1be94636" /><Relationship Type="http://schemas.openxmlformats.org/officeDocument/2006/relationships/slide" Target="/ppt/slides/slide2.xml" Id="R963630f667f04b47" /><Relationship Type="http://schemas.openxmlformats.org/officeDocument/2006/relationships/slide" Target="/ppt/slides/slide3.xml" Id="R7d5ca21a37fe42bf" /><Relationship Type="http://schemas.openxmlformats.org/officeDocument/2006/relationships/slide" Target="/ppt/slides/slide4.xml" Id="Re55d0cea81dc47be" /><Relationship Type="http://schemas.openxmlformats.org/officeDocument/2006/relationships/slide" Target="/ppt/slides/slide5.xml" Id="Rf68f3ba4fed14259" /><Relationship Type="http://schemas.openxmlformats.org/officeDocument/2006/relationships/slide" Target="/ppt/slides/slide6.xml" Id="R6c9cb796efbc4b34" /><Relationship Type="http://schemas.openxmlformats.org/officeDocument/2006/relationships/slide" Target="/ppt/slides/slide7.xml" Id="R8acb11694d2548e7" /><Relationship Type="http://schemas.openxmlformats.org/officeDocument/2006/relationships/slide" Target="/ppt/slides/slide8.xml" Id="R9bbfe27b8ebb4716" /><Relationship Type="http://schemas.openxmlformats.org/officeDocument/2006/relationships/slide" Target="/ppt/slides/slide9.xml" Id="Rbbd04a118f8147d2" /><Relationship Type="http://schemas.openxmlformats.org/officeDocument/2006/relationships/slide" Target="/ppt/slides/slide10.xml" Id="Rf3c1f2e2c4cc4a46" /><Relationship Type="http://schemas.openxmlformats.org/officeDocument/2006/relationships/slide" Target="/ppt/slides/slide11.xml" Id="R2924664c9df04e56" /><Relationship Type="http://schemas.openxmlformats.org/officeDocument/2006/relationships/slide" Target="/ppt/slides/slide12.xml" Id="R734ade6864124f60" /><Relationship Type="http://schemas.openxmlformats.org/officeDocument/2006/relationships/slide" Target="/ppt/slides/slide13.xml" Id="R63ccc33c5c40405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106acb08ed4a6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51df29a1eb74e15" /><Relationship Type="http://schemas.openxmlformats.org/officeDocument/2006/relationships/notesMaster" Target="/ppt/notesMasters/notesMaster1.xml" Id="R5fa549f5f86b4f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848094d4b14ef6" /><Relationship Type="http://schemas.openxmlformats.org/officeDocument/2006/relationships/notesMaster" Target="/ppt/notesMasters/notesMaster1.xml" Id="R65877aa58ed141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20ddbc85504bc7" /><Relationship Type="http://schemas.openxmlformats.org/officeDocument/2006/relationships/notesMaster" Target="/ppt/notesMasters/notesMaster1.xml" Id="R886cf08ee09441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b82ffd78c74050" /><Relationship Type="http://schemas.openxmlformats.org/officeDocument/2006/relationships/notesMaster" Target="/ppt/notesMasters/notesMaster1.xml" Id="R99fd21872e464f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e6baabc4d44770" /><Relationship Type="http://schemas.openxmlformats.org/officeDocument/2006/relationships/notesMaster" Target="/ppt/notesMasters/notesMaster1.xml" Id="R2ac9367500234b65"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e08ecc586c440e" /><Relationship Type="http://schemas.openxmlformats.org/officeDocument/2006/relationships/notesMaster" Target="/ppt/notesMasters/notesMaster1.xml" Id="R8832f133a6f4447d"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c0c2f95efe48fd" /><Relationship Type="http://schemas.openxmlformats.org/officeDocument/2006/relationships/notesMaster" Target="/ppt/notesMasters/notesMaster1.xml" Id="R6df459f21bc842d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4a59b054da54f6c" /><Relationship Type="http://schemas.openxmlformats.org/officeDocument/2006/relationships/notesMaster" Target="/ppt/notesMasters/notesMaster1.xml" Id="R9fe9dfa079f842ff" /></Relationships>
</file>

<file path=ppt/notesSlides/_rels/notesSlide9.xml.rels>&#65279;<?xml version="1.0" encoding="utf-8"?><Relationships xmlns="http://schemas.openxmlformats.org/package/2006/relationships"><Relationship Type="http://schemas.openxmlformats.org/officeDocument/2006/relationships/slide" Target="/ppt/slides/slide9.xml" Id="R3d8f624669e44618" /><Relationship Type="http://schemas.openxmlformats.org/officeDocument/2006/relationships/notesMaster" Target="/ppt/notesMasters/notesMaster1.xml" Id="R36ed444841b24a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6852b2338d405e" /><Relationship Type="http://schemas.openxmlformats.org/officeDocument/2006/relationships/notesMaster" Target="/ppt/notesMasters/notesMaster1.xml" Id="Rdb814d8584984b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e68fe7f61840c7" /><Relationship Type="http://schemas.openxmlformats.org/officeDocument/2006/relationships/notesMaster" Target="/ppt/notesMasters/notesMaster1.xml" Id="Re5f3169be6c5478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bd5abb7087f4846" /><Relationship Type="http://schemas.openxmlformats.org/officeDocument/2006/relationships/notesMaster" Target="/ppt/notesMasters/notesMaster1.xml" Id="R6aaf061396f34be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a5167146c9c45a9" /><Relationship Type="http://schemas.openxmlformats.org/officeDocument/2006/relationships/notesMaster" Target="/ppt/notesMasters/notesMaster1.xml" Id="Re62ccdc57bd249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00–02. Welcome new and returning participants. Lili: “Today we will talk through an idea, make a useful draft and improve it. We will finish with a short look at Dots.” No coding or Dots access required. Time and room await confirmation.</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02–05. Alexandra gives everyday examples: a club roundup, a study plan or a short event guide. Everyone will practise one draft and one improvement. Pairing and paper practice are welcome. We use the same beginner roundup for a shared example. Official image: Pages and collaboration in the supplied DevDay recap.</a:t>
            </a:r>
          </a:p>
          <a:p xmlns:a="http://schemas.openxmlformats.org/drawingml/2006/main">
            <a:r>
              <a:t/>
            </a:r>
          </a:p>
          <a:p xmlns:a="http://schemas.openxmlformats.org/drawingml/2006/main">
            <a:r>
              <a:t>Visual source: user-supplied OpenAI DevDay 2026 Community Edition recap.</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05–08. Chat helps you discuss an idea. Work helps make a deliverable, including a plan or document. Codex builds and changes software. These are starting points with overlapping capabilities. This hour uses an ordinary one-run task; no coding knowledge is needed. Source: https://learn.chatgpt.com/docs/use-chatgpt</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08–10. Alexandra drives a single 60-second Voice demo; Lili narrates. No Appshots demo in this session. The aim is a two-way conversation and one visible correction, not dictating text.</a:t>
            </a:r>
          </a:p>
          <a:p xmlns:a="http://schemas.openxmlformats.org/drawingml/2006/main">
            <a:r>
              <a:t>PRE-FLIGHT: Confirm Start new voice chat is available on the teaching account in the current desktop app. Rehearse microphone permission, output speaker volume and projector audio. Use fictional material in a fresh chat; leave Screen context off. Close any other active voice chat. Keep the typed prompt and a labelled sample brief ready.</a:t>
            </a:r>
          </a:p>
          <a:p xmlns:a="http://schemas.openxmlformats.org/drawingml/2006/main">
            <a:r>
              <a:t>08:00–08:20 INTRO. Lili: “You can talk an idea through and change your mind out loud.”</a:t>
            </a:r>
          </a:p>
          <a:p xmlns:a="http://schemas.openxmlformats.org/drawingml/2006/main">
            <a:r>
              <a:t>08:20–08:30 START. Alexandra selects Start new voice chat and says: “Help me plan a beginner book club. Ask me one question first.”</a:t>
            </a:r>
          </a:p>
          <a:p xmlns:a="http://schemas.openxmlformats.org/drawingml/2006/main">
            <a:r>
              <a:t>08:30–08:45 ANSWER. Let the assistant ask its question. Reply naturally, then add: “Four friends, twenty minutes, and no homework.”</a:t>
            </a:r>
          </a:p>
          <a:p xmlns:a="http://schemas.openxmlformats.org/drawingml/2006/main">
            <a:r>
              <a:t>08:45–09:05 STEER. Say: “Actually, make it ten minutes. Give me a two-line plan here. Don't start another task.” Point out the correction in ordinary language.</a:t>
            </a:r>
          </a:p>
          <a:p xmlns:a="http://schemas.openxmlformats.org/drawingml/2006/main">
            <a:r>
              <a:t>09:05–09:20 CHECK AND STOP. Inspect whether the final brief uses ten minutes and no homework. Say “That changed the plan.” Select Stop voice chat. Do not claim it succeeded if the result misses a constraint.</a:t>
            </a:r>
          </a:p>
          <a:p xmlns:a="http://schemas.openxmlformats.org/drawingml/2006/main">
            <a:r>
              <a:t>09:20–10:00 DEBRIEF. Ask the room for one everyday situation where speaking is easier. Take one answer. This is live conversation; dictation only turns speech into text.</a:t>
            </a:r>
          </a:p>
          <a:p xmlns:a="http://schemas.openxmlformats.org/drawingml/2006/main">
            <a:r>
              <a:t>FALLBACK: Allow at most 15 seconds to recover. If Voice or room audio fails, type the same exchange and label it a typed fallback. If there is no response by 09:05, use the prepared sample, explicitly labelled example: “Ten-minute book club for four friends. Each shares one short passage; no homework.” Do not imitate a live answer or spend the session on setup.</a:t>
            </a:r>
          </a:p>
          <a:p xmlns:a="http://schemas.openxmlformats.org/drawingml/2006/main">
            <a:r>
              <a:t>Source checked 13 October 2026: https://learn.chatgpt.com/docs/features/voice . Availability depends on plan, rollout and workspace. Official Voice illustration captured from that page, not a live workshop conversation.</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10:00–11:00. Lili: “Each dot is one dated changelog entry. Some contain several improvements. This is why keeping up can feel like a lot. You only need the changes useful to your own work.” Let the room notice the volume before naming features. The 122 entries run from 19 May 2025 to 8 October 2026, indexed on 12 October. The official feed checked again 13 October still begins with 8 October. Includes features, fixes, model changes and retirements. This is a curated ChatGPT and Codex feed, not all OpenAI releases and not 122 new features. July 2025 has zero indexed entries. October is a partial month. Exact monthly counts and entry metadata live in research/codex-release-index.json and the animated guide visual. Source: https://learn.chatgpt.com/docs/changelog . The small purple markers are data, not Dot characters.</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11:00–12:00. Lili connects selected milestones to ordinary work: May Appshots, show the page you mean; June Sites, make a shared checklist; July Voice, talk through an idea and steer it; September Pages/Space, make and improve documents with others. These are selected uses, not a claim that every account has every feature. Four product images are official illustrations, not evidence of today's live account. Source: https://learn.chatgpt.com/docs/changelog ; https://learn.chatgpt.com/docs/features/voice ; https://learn.chatgpt.com/docs/whats-new/devday-2026 . Dates label selected announcements, not universal availability. Dots is one further DevDay development covered briefly at the end of session two.</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12–20. Alexandra runs the guide’s fictional cards in an ordinary ChatGPT task. Ask for a short beginner roundup, using only the cards. Keep A once, drop its duplicate B and advanced card C, and mark D’s date unknown. Do not invent URLs. Inspect a source card, then correct one instruction. This models research, planning and writing. No Dots account or schedule needed. If slow at 16 minutes, show a labelled prepared example. Lili asks what the draft missed.</a:t>
            </a:r>
          </a:p>
          <a:p xmlns:a="http://schemas.openxmlformats.org/drawingml/2006/main">
            <a:r>
              <a:t/>
            </a:r>
          </a:p>
          <a:p xmlns:a="http://schemas.openxmlformats.org/drawingml/2006/main">
            <a:r>
              <a:t>Visual source: user-supplied OpenAI DevDay 2026 Community Edition recap.</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20–25. Lili points to the roundup prompt. Participants can use the sample cards or fictional details for a plan or short guide. Specify audience, format and a check. Keep the work to one draft. Ask for missing facts rather than inventing them. Alexandra checks everyone has a next step.</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25–40. Hosts circulate. At 28 minutes offer the paper/sample route. At 35 minutes swap roles. Reviewer checks one claim, date or constraint against the input. One useful change is enough. No schedules or account connections needed. At 39 minutes announce checking time.</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40–45. Check the sample for duplicates, missing dates and level. For an alternative plan, verify a stated constraint. Revise one instruction and rerun only the relevant part. Sending or publishing requires a separate decision.</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45–50. Up to three one-minute share-backs. Lili invites a noncoding example; Alexandra checks the timing. A careful correction is a useful outcome.</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50–52. Optional two-minute Dots introduction. Show Iggy, but focus on the example: a recurring beginner roundup. A good brief says which sources to use, what needs review and when to stop. UK personal Pro Dots access was unavailable at the 12 October check; consult live access docs before the event. The ordinary one-run task is a complete workshop route. Activity shows actions; Scheduled shows repeating jobs. Pause does not stop all delegated tasks or schedules. 52–54. Take-home: improve a brief after one useful draft and one awkward test. Dots is optional. Deadline 1 November 2026, 11:59pm UK. Sources: https://learn.chatgpt.com/docs/dots ; https://learn.chatgpt.com/docs/dots/controls</a:t>
            </a:r>
          </a:p>
          <a:p xmlns:a="http://schemas.openxmlformats.org/drawingml/2006/main">
            <a:r>
              <a:t/>
            </a:r>
          </a:p>
          <a:p xmlns:a="http://schemas.openxmlformats.org/drawingml/2006/main">
            <a:r>
              <a:t>Visual source: official OpenAI Learn Dots page, https://learn.chatgpt.com/docs/dots . Illustrations are supplied by the product guide, not workshop account screenshots.</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54–60. Q&amp;A and submission link. Submit a plan, roundup, page or a Dots rehearsal, with one improvement and one check. Close on time. Deadline 1 November 2026, 11:59pm UK.</a:t>
            </a:r>
          </a:p>
          <a:p xmlns:a="http://schemas.openxmlformats.org/drawingml/2006/main">
            <a:r>
              <a:t/>
            </a:r>
          </a:p>
          <a:p xmlns:a="http://schemas.openxmlformats.org/drawingml/2006/main">
            <a:r>
              <a:t>Visual source: supplied DDE artwork or cited official guide.</a:t>
            </a:r>
          </a:p>
          <a:p xmlns:a="http://schemas.openxmlformats.org/drawingml/2006/main">
            <a:r>
              <a:t>Native fade transition on click. No automatic slide advance.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a6d0571d424b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2c68596cf2462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be3a328c2fb475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cc0b6c4ce324fb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881d00127744a8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12b6a356ed5473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9E359B3-D3C7-4BD2-B616-A7831BEE7E7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4BC30B2-1687-4E2C-B914-620DA2F2F71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329D9E6-EDB6-4D26-88A8-EDCB09FB48D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1FF375-15A9-4862-B155-8AA5A747BE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04EAE87-CF4D-4257-9E07-3176A8D7CEA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EE276B4-2A56-4BBC-9203-069A7ACDE96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A6F143-C6EB-4C8E-B57B-006A1D62FCD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AFFFBD9-65BA-4C7A-86ED-045C17DDB0B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4B4DB3-84F1-47BD-866C-6ED1DA84C4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9668F7E-AB45-40A6-81F6-C36D0D05298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a8d5e1d68a4d71" /><Relationship Type="http://schemas.openxmlformats.org/officeDocument/2006/relationships/slideLayout" Target="/ppt/slideLayouts/slideLayout1.xml" Id="R941f610450ff4e63" /><Relationship Type="http://schemas.openxmlformats.org/officeDocument/2006/relationships/slideLayout" Target="/ppt/slideLayouts/slideLayout2.xml" Id="Rde53fb9649404cb1" /><Relationship Type="http://schemas.openxmlformats.org/officeDocument/2006/relationships/slideLayout" Target="/ppt/slideLayouts/slideLayout3.xml" Id="R9557e46892d841c4" /><Relationship Type="http://schemas.openxmlformats.org/officeDocument/2006/relationships/slideLayout" Target="/ppt/slideLayouts/slideLayout4.xml" Id="Rce0393a79983425c" /><Relationship Type="http://schemas.openxmlformats.org/officeDocument/2006/relationships/slideLayout" Target="/ppt/slideLayouts/slideLayout5.xml" Id="R4fff9bb3c3744cef" /><Relationship Type="http://schemas.openxmlformats.org/officeDocument/2006/relationships/slideLayout" Target="/ppt/slideLayouts/slideLayout6.xml" Id="R498289863865493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1f610450ff4e63"/>
    <p:sldLayoutId xmlns:r="http://schemas.openxmlformats.org/officeDocument/2006/relationships" id="2147483650" r:id="Rde53fb9649404cb1"/>
    <p:sldLayoutId xmlns:r="http://schemas.openxmlformats.org/officeDocument/2006/relationships" id="2147483651" r:id="R9557e46892d841c4"/>
    <p:sldLayoutId xmlns:r="http://schemas.openxmlformats.org/officeDocument/2006/relationships" id="2147483652" r:id="Rce0393a79983425c"/>
    <p:sldLayoutId xmlns:r="http://schemas.openxmlformats.org/officeDocument/2006/relationships" id="2147483653" r:id="R4fff9bb3c3744cef"/>
    <p:sldLayoutId xmlns:r="http://schemas.openxmlformats.org/officeDocument/2006/relationships" id="2147483654" r:id="R498289863865493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f430a0c45b04f01" /><Relationship Type="http://schemas.openxmlformats.org/officeDocument/2006/relationships/image" Target="/ppt/media/image.png" Id="R4a641ba2a515497e" /><Relationship Type="http://schemas.openxmlformats.org/officeDocument/2006/relationships/notesSlide" Target="/ppt/notesSlides/notesSlide1.xml" Id="R73c3fabddf6844c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5a27ace80a8465e" /><Relationship Type="http://schemas.openxmlformats.org/officeDocument/2006/relationships/image" Target="/ppt/media/image2.png" Id="Rc72524f5250044b7" /><Relationship Type="http://schemas.openxmlformats.org/officeDocument/2006/relationships/notesSlide" Target="/ppt/notesSlides/notesSlide2.xml" Id="R16a5a3b9b46c4b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2cc50124c6e4238" /><Relationship Type="http://schemas.openxmlformats.org/officeDocument/2006/relationships/notesSlide" Target="/ppt/notesSlides/notesSlide3.xml" Id="R8ec8bb3c3e5e4af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c84fe100a1f4651" /><Relationship Type="http://schemas.openxmlformats.org/officeDocument/2006/relationships/image" Target="/ppt/media/image3.png" Id="R5aaaae18d98e4f44" /><Relationship Type="http://schemas.openxmlformats.org/officeDocument/2006/relationships/notesSlide" Target="/ppt/notesSlides/notesSlide4.xml" Id="R002b11b1898244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846b156df124401" /><Relationship Type="http://schemas.openxmlformats.org/officeDocument/2006/relationships/chart" Target="/ppt/slides/charts/chart1.xml" Id="R21b6de8e29924276" /><Relationship Type="http://schemas.openxmlformats.org/officeDocument/2006/relationships/hyperlink" Target="https://cambridge-codex-workshop-guide.lilizhu.chatgpt.site/updates.html" TargetMode="External" Id="R49746b8b04254ea6" /><Relationship Type="http://schemas.openxmlformats.org/officeDocument/2006/relationships/notesSlide" Target="/ppt/notesSlides/notesSlide5.xml" Id="R59cd56ca8be4404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15910a0f5814cf1" /><Relationship Type="http://schemas.openxmlformats.org/officeDocument/2006/relationships/image" Target="/ppt/media/image4.png" Id="R9e09736aca554390" /><Relationship Type="http://schemas.openxmlformats.org/officeDocument/2006/relationships/image" Target="/ppt/media/image5.png" Id="R4449e763c83e4fec" /><Relationship Type="http://schemas.openxmlformats.org/officeDocument/2006/relationships/image" Target="/ppt/media/image6.png" Id="R9a2e5a524283467d" /><Relationship Type="http://schemas.openxmlformats.org/officeDocument/2006/relationships/image" Target="/ppt/media/image7.png" Id="R73ede5c6d581412b" /><Relationship Type="http://schemas.openxmlformats.org/officeDocument/2006/relationships/notesSlide" Target="/ppt/notesSlides/notesSlide6.xml" Id="R0518a38a8e9444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0396e63f8094495" /><Relationship Type="http://schemas.openxmlformats.org/officeDocument/2006/relationships/image" Target="/ppt/media/image8.png" Id="R3656b290cd9f4a09" /><Relationship Type="http://schemas.openxmlformats.org/officeDocument/2006/relationships/notesSlide" Target="/ppt/notesSlides/notesSlide7.xml" Id="Reffab1095f2f4b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af29d2068aa48e5" /><Relationship Type="http://schemas.openxmlformats.org/officeDocument/2006/relationships/notesSlide" Target="/ppt/notesSlides/notesSlide8.xml" Id="Ra79db96e7ecd4b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67fd6e2b98846e2" /><Relationship Type="http://schemas.openxmlformats.org/officeDocument/2006/relationships/image" Target="/ppt/media/image9.png" Id="Rcb30ba9c491b4ec6" /><Relationship Type="http://schemas.openxmlformats.org/officeDocument/2006/relationships/notesSlide" Target="/ppt/notesSlides/notesSlide9.xml" Id="R44e3d32b532145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2fa3b841af4450c" /><Relationship Type="http://schemas.openxmlformats.org/officeDocument/2006/relationships/notesSlide" Target="/ppt/notesSlides/notesSlide10.xml" Id="Raa7cd22a96dd4a0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e9eb9e3414e49e9" /><Relationship Type="http://schemas.openxmlformats.org/officeDocument/2006/relationships/notesSlide" Target="/ppt/notesSlides/notesSlide11.xml" Id="R880534e2da5546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1a7cba5a5884315" /><Relationship Type="http://schemas.openxmlformats.org/officeDocument/2006/relationships/image" Target="/ppt/media/image10.png" Id="R9efddbda8ffa4541" /><Relationship Type="http://schemas.openxmlformats.org/officeDocument/2006/relationships/notesSlide" Target="/ppt/notesSlides/notesSlide12.xml" Id="Rcdb63c082f0241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d8692ead3cf4639" /><Relationship Type="http://schemas.openxmlformats.org/officeDocument/2006/relationships/image" Target="/ppt/media/image11.png" Id="R2cdd25d0ce9d4b17" /><Relationship Type="http://schemas.openxmlformats.org/officeDocument/2006/relationships/hyperlink" Target="https://cambridge-codex-take-home-challenges.lilizhu.chatgpt.site" TargetMode="External" Id="Rf40d8bf2d20543d9" /><Relationship Type="http://schemas.openxmlformats.org/officeDocument/2006/relationships/hyperlink" Target="https://cambridge-codex-workshop-guide.lilizhu.chatgpt.site" TargetMode="External" Id="R136ec8cc299b4175" /><Relationship Type="http://schemas.openxmlformats.org/officeDocument/2006/relationships/notesSlide" Target="/ppt/notesSlides/notesSlide13.xml" Id="R21ed1e7da0af49ce"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scatterChart>
        <c:scatterStyle val="marker"/>
        <c:varyColors val="0"/>
        <c:ser>
          <c:idx val="0"/>
          <c:order val="0"/>
          <c:tx>
            <c:v>2025-05</c:v>
          </c:tx>
          <c:spPr>
            <a:ln xmlns:a="http://schemas.openxmlformats.org/drawingml/2006/main" w="0">
              <a:noFill/>
            </a:ln>
          </c:spPr>
          <c:marker>
            <c:symbol val="circle"/>
            <c:size val="10"/>
            <c:spPr>
              <a:solidFill xmlns:a="http://schemas.openxmlformats.org/drawingml/2006/main">
                <a:srgbClr val="D8C5F0"/>
              </a:solidFill>
            </c:spPr>
          </c:marker>
          <c:xVal>
            <c:numRef>
              <c:f>'Chart Data'!$A$2:$A$3</c:f>
              <c:numCache>
                <c:formatCode>General</c:formatCode>
                <c:ptCount val="2"/>
                <c:pt idx="0">
                  <c:v>1</c:v>
                </c:pt>
                <c:pt idx="1">
                  <c:v>1</c:v>
                </c:pt>
              </c:numCache>
            </c:numRef>
          </c:xVal>
          <c:yVal>
            <c:numRef>
              <c:f>'Chart Data'!$B$2:$B$3</c:f>
              <c:numCache>
                <c:formatCode>General</c:formatCode>
                <c:ptCount val="2"/>
                <c:pt idx="0">
                  <c:v>1</c:v>
                </c:pt>
                <c:pt idx="1">
                  <c:v>2</c:v>
                </c:pt>
              </c:numCache>
            </c:numRef>
          </c:yVal>
        </c:ser>
        <c:ser>
          <c:idx val="1"/>
          <c:order val="1"/>
          <c:tx>
            <c:v>2025-06</c:v>
          </c:tx>
          <c:spPr>
            <a:ln xmlns:a="http://schemas.openxmlformats.org/drawingml/2006/main" w="0">
              <a:noFill/>
            </a:ln>
          </c:spPr>
          <c:marker>
            <c:symbol val="circle"/>
            <c:size val="10"/>
            <c:spPr>
              <a:solidFill xmlns:a="http://schemas.openxmlformats.org/drawingml/2006/main">
                <a:srgbClr val="D8C5F0"/>
              </a:solidFill>
            </c:spPr>
          </c:marker>
          <c:xVal>
            <c:numRef>
              <c:f>'Chart Data'!$C$2:$C$3</c:f>
              <c:numCache>
                <c:formatCode>General</c:formatCode>
                <c:ptCount val="2"/>
                <c:pt idx="0">
                  <c:v>2</c:v>
                </c:pt>
                <c:pt idx="1">
                  <c:v>2</c:v>
                </c:pt>
              </c:numCache>
            </c:numRef>
          </c:xVal>
          <c:yVal>
            <c:numRef>
              <c:f>'Chart Data'!$D$2:$D$3</c:f>
              <c:numCache>
                <c:formatCode>General</c:formatCode>
                <c:ptCount val="2"/>
                <c:pt idx="0">
                  <c:v>1</c:v>
                </c:pt>
                <c:pt idx="1">
                  <c:v>2</c:v>
                </c:pt>
              </c:numCache>
            </c:numRef>
          </c:yVal>
        </c:ser>
        <c:ser>
          <c:idx val="2"/>
          <c:order val="2"/>
          <c:tx>
            <c:v>2025-08</c:v>
          </c:tx>
          <c:spPr>
            <a:ln xmlns:a="http://schemas.openxmlformats.org/drawingml/2006/main" w="0">
              <a:noFill/>
            </a:ln>
          </c:spPr>
          <c:marker>
            <c:symbol val="circle"/>
            <c:size val="10"/>
            <c:spPr>
              <a:solidFill xmlns:a="http://schemas.openxmlformats.org/drawingml/2006/main">
                <a:srgbClr val="D8C5F0"/>
              </a:solidFill>
            </c:spPr>
          </c:marker>
          <c:xVal>
            <c:numRef>
              <c:f>'Chart Data'!$E$2:$E$3</c:f>
              <c:numCache>
                <c:formatCode>General</c:formatCode>
                <c:ptCount val="2"/>
                <c:pt idx="0">
                  <c:v>4</c:v>
                </c:pt>
                <c:pt idx="1">
                  <c:v>4</c:v>
                </c:pt>
              </c:numCache>
            </c:numRef>
          </c:xVal>
          <c:yVal>
            <c:numRef>
              <c:f>'Chart Data'!$F$2:$F$3</c:f>
              <c:numCache>
                <c:formatCode>General</c:formatCode>
                <c:ptCount val="2"/>
                <c:pt idx="0">
                  <c:v>1</c:v>
                </c:pt>
                <c:pt idx="1">
                  <c:v>2</c:v>
                </c:pt>
              </c:numCache>
            </c:numRef>
          </c:yVal>
        </c:ser>
        <c:ser>
          <c:idx val="3"/>
          <c:order val="3"/>
          <c:tx>
            <c:v>2025-09</c:v>
          </c:tx>
          <c:spPr>
            <a:ln xmlns:a="http://schemas.openxmlformats.org/drawingml/2006/main" w="0">
              <a:noFill/>
            </a:ln>
          </c:spPr>
          <c:marker>
            <c:symbol val="circle"/>
            <c:size val="10"/>
            <c:spPr>
              <a:solidFill xmlns:a="http://schemas.openxmlformats.org/drawingml/2006/main">
                <a:srgbClr val="D8C5F0"/>
              </a:solidFill>
            </c:spPr>
          </c:marker>
          <c:xVal>
            <c:numRef>
              <c:f>'Chart Data'!$G$2:$G$3</c:f>
              <c:numCache>
                <c:formatCode>General</c:formatCode>
                <c:ptCount val="2"/>
                <c:pt idx="0">
                  <c:v>5</c:v>
                </c:pt>
                <c:pt idx="1">
                  <c:v>5</c:v>
                </c:pt>
              </c:numCache>
            </c:numRef>
          </c:xVal>
          <c:yVal>
            <c:numRef>
              <c:f>'Chart Data'!$H$2:$H$3</c:f>
              <c:numCache>
                <c:formatCode>General</c:formatCode>
                <c:ptCount val="2"/>
                <c:pt idx="0">
                  <c:v>1</c:v>
                </c:pt>
                <c:pt idx="1">
                  <c:v>2</c:v>
                </c:pt>
              </c:numCache>
            </c:numRef>
          </c:yVal>
        </c:ser>
        <c:ser>
          <c:idx val="4"/>
          <c:order val="4"/>
          <c:tx>
            <c:v>2025-10</c:v>
          </c:tx>
          <c:spPr>
            <a:ln xmlns:a="http://schemas.openxmlformats.org/drawingml/2006/main" w="0">
              <a:noFill/>
            </a:ln>
          </c:spPr>
          <c:marker>
            <c:symbol val="circle"/>
            <c:size val="10"/>
            <c:spPr>
              <a:solidFill xmlns:a="http://schemas.openxmlformats.org/drawingml/2006/main">
                <a:srgbClr val="D8C5F0"/>
              </a:solidFill>
            </c:spPr>
          </c:marker>
          <c:xVal>
            <c:numRef>
              <c:f>'Chart Data'!$I$2:$I$4</c:f>
              <c:numCache>
                <c:formatCode>General</c:formatCode>
                <c:ptCount val="3"/>
                <c:pt idx="0">
                  <c:v>6</c:v>
                </c:pt>
                <c:pt idx="1">
                  <c:v>6</c:v>
                </c:pt>
                <c:pt idx="2">
                  <c:v>6</c:v>
                </c:pt>
              </c:numCache>
            </c:numRef>
          </c:xVal>
          <c:yVal>
            <c:numRef>
              <c:f>'Chart Data'!$J$2:$J$4</c:f>
              <c:numCache>
                <c:formatCode>General</c:formatCode>
                <c:ptCount val="3"/>
                <c:pt idx="0">
                  <c:v>1</c:v>
                </c:pt>
                <c:pt idx="1">
                  <c:v>2</c:v>
                </c:pt>
                <c:pt idx="2">
                  <c:v>3</c:v>
                </c:pt>
              </c:numCache>
            </c:numRef>
          </c:yVal>
        </c:ser>
        <c:ser>
          <c:idx val="5"/>
          <c:order val="5"/>
          <c:tx>
            <c:v>2025-11</c:v>
          </c:tx>
          <c:spPr>
            <a:ln xmlns:a="http://schemas.openxmlformats.org/drawingml/2006/main" w="0">
              <a:noFill/>
            </a:ln>
          </c:spPr>
          <c:marker>
            <c:symbol val="circle"/>
            <c:size val="10"/>
            <c:spPr>
              <a:solidFill xmlns:a="http://schemas.openxmlformats.org/drawingml/2006/main">
                <a:srgbClr val="D8C5F0"/>
              </a:solidFill>
            </c:spPr>
          </c:marker>
          <c:xVal>
            <c:numRef>
              <c:f>'Chart Data'!$K$2:$K$6</c:f>
              <c:numCache>
                <c:formatCode>General</c:formatCode>
                <c:ptCount val="5"/>
                <c:pt idx="0">
                  <c:v>7</c:v>
                </c:pt>
                <c:pt idx="1">
                  <c:v>7</c:v>
                </c:pt>
                <c:pt idx="2">
                  <c:v>7</c:v>
                </c:pt>
                <c:pt idx="3">
                  <c:v>7</c:v>
                </c:pt>
                <c:pt idx="4">
                  <c:v>7</c:v>
                </c:pt>
              </c:numCache>
            </c:numRef>
          </c:xVal>
          <c:yVal>
            <c:numRef>
              <c:f>'Chart Data'!$L$2:$L$6</c:f>
              <c:numCache>
                <c:formatCode>General</c:formatCode>
                <c:ptCount val="5"/>
                <c:pt idx="0">
                  <c:v>1</c:v>
                </c:pt>
                <c:pt idx="1">
                  <c:v>2</c:v>
                </c:pt>
                <c:pt idx="2">
                  <c:v>3</c:v>
                </c:pt>
                <c:pt idx="3">
                  <c:v>4</c:v>
                </c:pt>
                <c:pt idx="4">
                  <c:v>5</c:v>
                </c:pt>
              </c:numCache>
            </c:numRef>
          </c:yVal>
        </c:ser>
        <c:ser>
          <c:idx val="6"/>
          <c:order val="6"/>
          <c:tx>
            <c:v>2025-12</c:v>
          </c:tx>
          <c:spPr>
            <a:ln xmlns:a="http://schemas.openxmlformats.org/drawingml/2006/main" w="0">
              <a:noFill/>
            </a:ln>
          </c:spPr>
          <c:marker>
            <c:symbol val="circle"/>
            <c:size val="10"/>
            <c:spPr>
              <a:solidFill xmlns:a="http://schemas.openxmlformats.org/drawingml/2006/main">
                <a:srgbClr val="D8C5F0"/>
              </a:solidFill>
            </c:spPr>
          </c:marker>
          <c:xVal>
            <c:numRef>
              <c:f>'Chart Data'!$M$2:$M$4</c:f>
              <c:numCache>
                <c:formatCode>General</c:formatCode>
                <c:ptCount val="3"/>
                <c:pt idx="0">
                  <c:v>8</c:v>
                </c:pt>
                <c:pt idx="1">
                  <c:v>8</c:v>
                </c:pt>
                <c:pt idx="2">
                  <c:v>8</c:v>
                </c:pt>
              </c:numCache>
            </c:numRef>
          </c:xVal>
          <c:yVal>
            <c:numRef>
              <c:f>'Chart Data'!$N$2:$N$4</c:f>
              <c:numCache>
                <c:formatCode>General</c:formatCode>
                <c:ptCount val="3"/>
                <c:pt idx="0">
                  <c:v>1</c:v>
                </c:pt>
                <c:pt idx="1">
                  <c:v>2</c:v>
                </c:pt>
                <c:pt idx="2">
                  <c:v>3</c:v>
                </c:pt>
              </c:numCache>
            </c:numRef>
          </c:yVal>
        </c:ser>
        <c:ser>
          <c:idx val="7"/>
          <c:order val="7"/>
          <c:tx>
            <c:v>2026-01</c:v>
          </c:tx>
          <c:spPr>
            <a:ln xmlns:a="http://schemas.openxmlformats.org/drawingml/2006/main" w="0">
              <a:noFill/>
            </a:ln>
          </c:spPr>
          <c:marker>
            <c:symbol val="circle"/>
            <c:size val="10"/>
            <c:spPr>
              <a:solidFill xmlns:a="http://schemas.openxmlformats.org/drawingml/2006/main">
                <a:srgbClr val="8F4CFF"/>
              </a:solidFill>
            </c:spPr>
          </c:marker>
          <c:xVal>
            <c:numRef>
              <c:f>'Chart Data'!$O$2:$O$5</c:f>
              <c:numCache>
                <c:formatCode>General</c:formatCode>
                <c:ptCount val="4"/>
                <c:pt idx="0">
                  <c:v>9</c:v>
                </c:pt>
                <c:pt idx="1">
                  <c:v>9</c:v>
                </c:pt>
                <c:pt idx="2">
                  <c:v>9</c:v>
                </c:pt>
                <c:pt idx="3">
                  <c:v>9</c:v>
                </c:pt>
              </c:numCache>
            </c:numRef>
          </c:xVal>
          <c:yVal>
            <c:numRef>
              <c:f>'Chart Data'!$P$2:$P$5</c:f>
              <c:numCache>
                <c:formatCode>General</c:formatCode>
                <c:ptCount val="4"/>
                <c:pt idx="0">
                  <c:v>1</c:v>
                </c:pt>
                <c:pt idx="1">
                  <c:v>2</c:v>
                </c:pt>
                <c:pt idx="2">
                  <c:v>3</c:v>
                </c:pt>
                <c:pt idx="3">
                  <c:v>4</c:v>
                </c:pt>
              </c:numCache>
            </c:numRef>
          </c:yVal>
        </c:ser>
        <c:ser>
          <c:idx val="8"/>
          <c:order val="8"/>
          <c:tx>
            <c:v>2026-02</c:v>
          </c:tx>
          <c:spPr>
            <a:ln xmlns:a="http://schemas.openxmlformats.org/drawingml/2006/main" w="0">
              <a:noFill/>
            </a:ln>
          </c:spPr>
          <c:marker>
            <c:symbol val="circle"/>
            <c:size val="10"/>
            <c:spPr>
              <a:solidFill xmlns:a="http://schemas.openxmlformats.org/drawingml/2006/main">
                <a:srgbClr val="8F4CFF"/>
              </a:solidFill>
            </c:spPr>
          </c:marker>
          <c:xVal>
            <c:numRef>
              <c:f>'Chart Data'!$Q$2:$Q$16</c:f>
              <c:numCache>
                <c:formatCode>General</c:formatCode>
                <c:ptCount val="15"/>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numCache>
            </c:numRef>
          </c:xVal>
          <c:yVal>
            <c:numRef>
              <c:f>'Chart Data'!$R$2:$R$16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yVal>
        </c:ser>
        <c:ser>
          <c:idx val="9"/>
          <c:order val="9"/>
          <c:tx>
            <c:v>2026-03</c:v>
          </c:tx>
          <c:spPr>
            <a:ln xmlns:a="http://schemas.openxmlformats.org/drawingml/2006/main" w="0">
              <a:noFill/>
            </a:ln>
          </c:spPr>
          <c:marker>
            <c:symbol val="circle"/>
            <c:size val="10"/>
            <c:spPr>
              <a:solidFill xmlns:a="http://schemas.openxmlformats.org/drawingml/2006/main">
                <a:srgbClr val="8F4CFF"/>
              </a:solidFill>
            </c:spPr>
          </c:marker>
          <c:xVal>
            <c:numRef>
              <c:f>'Chart Data'!$S$2:$S$15</c:f>
              <c:numCache>
                <c:formatCode>General</c:formatCode>
                <c:ptCount val="14"/>
                <c:pt idx="0">
                  <c:v>11</c:v>
                </c:pt>
                <c:pt idx="1">
                  <c:v>11</c:v>
                </c:pt>
                <c:pt idx="2">
                  <c:v>11</c:v>
                </c:pt>
                <c:pt idx="3">
                  <c:v>11</c:v>
                </c:pt>
                <c:pt idx="4">
                  <c:v>11</c:v>
                </c:pt>
                <c:pt idx="5">
                  <c:v>11</c:v>
                </c:pt>
                <c:pt idx="6">
                  <c:v>11</c:v>
                </c:pt>
                <c:pt idx="7">
                  <c:v>11</c:v>
                </c:pt>
                <c:pt idx="8">
                  <c:v>11</c:v>
                </c:pt>
                <c:pt idx="9">
                  <c:v>11</c:v>
                </c:pt>
                <c:pt idx="10">
                  <c:v>11</c:v>
                </c:pt>
                <c:pt idx="11">
                  <c:v>11</c:v>
                </c:pt>
                <c:pt idx="12">
                  <c:v>11</c:v>
                </c:pt>
                <c:pt idx="13">
                  <c:v>11</c:v>
                </c:pt>
              </c:numCache>
            </c:numRef>
          </c:xVal>
          <c:yVal>
            <c:numRef>
              <c:f>'Chart Data'!$T$2:$T$15</c:f>
              <c:numCache>
                <c:formatCode>General</c:formatCode>
                <c:ptCount val="14"/>
                <c:pt idx="0">
                  <c:v>1</c:v>
                </c:pt>
                <c:pt idx="1">
                  <c:v>2</c:v>
                </c:pt>
                <c:pt idx="2">
                  <c:v>3</c:v>
                </c:pt>
                <c:pt idx="3">
                  <c:v>4</c:v>
                </c:pt>
                <c:pt idx="4">
                  <c:v>5</c:v>
                </c:pt>
                <c:pt idx="5">
                  <c:v>6</c:v>
                </c:pt>
                <c:pt idx="6">
                  <c:v>7</c:v>
                </c:pt>
                <c:pt idx="7">
                  <c:v>8</c:v>
                </c:pt>
                <c:pt idx="8">
                  <c:v>9</c:v>
                </c:pt>
                <c:pt idx="9">
                  <c:v>10</c:v>
                </c:pt>
                <c:pt idx="10">
                  <c:v>11</c:v>
                </c:pt>
                <c:pt idx="11">
                  <c:v>12</c:v>
                </c:pt>
                <c:pt idx="12">
                  <c:v>13</c:v>
                </c:pt>
                <c:pt idx="13">
                  <c:v>14</c:v>
                </c:pt>
              </c:numCache>
            </c:numRef>
          </c:yVal>
        </c:ser>
        <c:ser>
          <c:idx val="10"/>
          <c:order val="10"/>
          <c:tx>
            <c:v>2026-04</c:v>
          </c:tx>
          <c:spPr>
            <a:ln xmlns:a="http://schemas.openxmlformats.org/drawingml/2006/main" w="0">
              <a:noFill/>
            </a:ln>
          </c:spPr>
          <c:marker>
            <c:symbol val="circle"/>
            <c:size val="10"/>
            <c:spPr>
              <a:solidFill xmlns:a="http://schemas.openxmlformats.org/drawingml/2006/main">
                <a:srgbClr val="8F4CFF"/>
              </a:solidFill>
            </c:spPr>
          </c:marker>
          <c:xVal>
            <c:numRef>
              <c:f>'Chart Data'!$U$2:$U$10</c:f>
              <c:numCache>
                <c:formatCode>General</c:formatCode>
                <c:ptCount val="9"/>
                <c:pt idx="0">
                  <c:v>12</c:v>
                </c:pt>
                <c:pt idx="1">
                  <c:v>12</c:v>
                </c:pt>
                <c:pt idx="2">
                  <c:v>12</c:v>
                </c:pt>
                <c:pt idx="3">
                  <c:v>12</c:v>
                </c:pt>
                <c:pt idx="4">
                  <c:v>12</c:v>
                </c:pt>
                <c:pt idx="5">
                  <c:v>12</c:v>
                </c:pt>
                <c:pt idx="6">
                  <c:v>12</c:v>
                </c:pt>
                <c:pt idx="7">
                  <c:v>12</c:v>
                </c:pt>
                <c:pt idx="8">
                  <c:v>12</c:v>
                </c:pt>
              </c:numCache>
            </c:numRef>
          </c:xVal>
          <c:yVal>
            <c:numRef>
              <c:f>'Chart Data'!$V$2:$V$10</c:f>
              <c:numCache>
                <c:formatCode>General</c:formatCode>
                <c:ptCount val="9"/>
                <c:pt idx="0">
                  <c:v>1</c:v>
                </c:pt>
                <c:pt idx="1">
                  <c:v>2</c:v>
                </c:pt>
                <c:pt idx="2">
                  <c:v>3</c:v>
                </c:pt>
                <c:pt idx="3">
                  <c:v>4</c:v>
                </c:pt>
                <c:pt idx="4">
                  <c:v>5</c:v>
                </c:pt>
                <c:pt idx="5">
                  <c:v>6</c:v>
                </c:pt>
                <c:pt idx="6">
                  <c:v>7</c:v>
                </c:pt>
                <c:pt idx="7">
                  <c:v>8</c:v>
                </c:pt>
                <c:pt idx="8">
                  <c:v>9</c:v>
                </c:pt>
              </c:numCache>
            </c:numRef>
          </c:yVal>
        </c:ser>
        <c:ser>
          <c:idx val="11"/>
          <c:order val="11"/>
          <c:tx>
            <c:v>2026-05</c:v>
          </c:tx>
          <c:spPr>
            <a:ln xmlns:a="http://schemas.openxmlformats.org/drawingml/2006/main" w="0">
              <a:noFill/>
            </a:ln>
          </c:spPr>
          <c:marker>
            <c:symbol val="circle"/>
            <c:size val="10"/>
            <c:spPr>
              <a:solidFill xmlns:a="http://schemas.openxmlformats.org/drawingml/2006/main">
                <a:srgbClr val="8F4CFF"/>
              </a:solidFill>
            </c:spPr>
          </c:marker>
          <c:xVal>
            <c:numRef>
              <c:f>'Chart Data'!$W$2:$W$13</c:f>
              <c:numCache>
                <c:formatCode>General</c:formatCode>
                <c:ptCount val="12"/>
                <c:pt idx="0">
                  <c:v>13</c:v>
                </c:pt>
                <c:pt idx="1">
                  <c:v>13</c:v>
                </c:pt>
                <c:pt idx="2">
                  <c:v>13</c:v>
                </c:pt>
                <c:pt idx="3">
                  <c:v>13</c:v>
                </c:pt>
                <c:pt idx="4">
                  <c:v>13</c:v>
                </c:pt>
                <c:pt idx="5">
                  <c:v>13</c:v>
                </c:pt>
                <c:pt idx="6">
                  <c:v>13</c:v>
                </c:pt>
                <c:pt idx="7">
                  <c:v>13</c:v>
                </c:pt>
                <c:pt idx="8">
                  <c:v>13</c:v>
                </c:pt>
                <c:pt idx="9">
                  <c:v>13</c:v>
                </c:pt>
                <c:pt idx="10">
                  <c:v>13</c:v>
                </c:pt>
                <c:pt idx="11">
                  <c:v>13</c:v>
                </c:pt>
              </c:numCache>
            </c:numRef>
          </c:xVal>
          <c:yVal>
            <c:numRef>
              <c:f>'Chart Data'!$X$2:$X$13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yVal>
        </c:ser>
        <c:ser>
          <c:idx val="12"/>
          <c:order val="12"/>
          <c:tx>
            <c:v>2026-06</c:v>
          </c:tx>
          <c:spPr>
            <a:ln xmlns:a="http://schemas.openxmlformats.org/drawingml/2006/main" w="0">
              <a:noFill/>
            </a:ln>
          </c:spPr>
          <c:marker>
            <c:symbol val="circle"/>
            <c:size val="10"/>
            <c:spPr>
              <a:solidFill xmlns:a="http://schemas.openxmlformats.org/drawingml/2006/main">
                <a:srgbClr val="8F4CFF"/>
              </a:solidFill>
            </c:spPr>
          </c:marker>
          <c:xVal>
            <c:numRef>
              <c:f>'Chart Data'!$Y$2:$Y$14</c:f>
              <c:numCache>
                <c:formatCode>General</c:formatCode>
                <c:ptCount val="13"/>
                <c:pt idx="0">
                  <c:v>14</c:v>
                </c:pt>
                <c:pt idx="1">
                  <c:v>14</c:v>
                </c:pt>
                <c:pt idx="2">
                  <c:v>14</c:v>
                </c:pt>
                <c:pt idx="3">
                  <c:v>14</c:v>
                </c:pt>
                <c:pt idx="4">
                  <c:v>14</c:v>
                </c:pt>
                <c:pt idx="5">
                  <c:v>14</c:v>
                </c:pt>
                <c:pt idx="6">
                  <c:v>14</c:v>
                </c:pt>
                <c:pt idx="7">
                  <c:v>14</c:v>
                </c:pt>
                <c:pt idx="8">
                  <c:v>14</c:v>
                </c:pt>
                <c:pt idx="9">
                  <c:v>14</c:v>
                </c:pt>
                <c:pt idx="10">
                  <c:v>14</c:v>
                </c:pt>
                <c:pt idx="11">
                  <c:v>14</c:v>
                </c:pt>
                <c:pt idx="12">
                  <c:v>14</c:v>
                </c:pt>
              </c:numCache>
            </c:numRef>
          </c:xVal>
          <c:yVal>
            <c:numRef>
              <c:f>'Chart Data'!$Z$2:$Z$14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yVal>
        </c:ser>
        <c:ser>
          <c:idx val="13"/>
          <c:order val="13"/>
          <c:tx>
            <c:v>2026-07</c:v>
          </c:tx>
          <c:spPr>
            <a:ln xmlns:a="http://schemas.openxmlformats.org/drawingml/2006/main" w="0">
              <a:noFill/>
            </a:ln>
          </c:spPr>
          <c:marker>
            <c:symbol val="circle"/>
            <c:size val="10"/>
            <c:spPr>
              <a:solidFill xmlns:a="http://schemas.openxmlformats.org/drawingml/2006/main">
                <a:srgbClr val="8F4CFF"/>
              </a:solidFill>
            </c:spPr>
          </c:marker>
          <c:xVal>
            <c:numRef>
              <c:f>'Chart Data'!$AA$2:$AA$11</c:f>
              <c:numCache>
                <c:formatCode>General</c:formatCode>
                <c:ptCount val="10"/>
                <c:pt idx="0">
                  <c:v>15</c:v>
                </c:pt>
                <c:pt idx="1">
                  <c:v>15</c:v>
                </c:pt>
                <c:pt idx="2">
                  <c:v>15</c:v>
                </c:pt>
                <c:pt idx="3">
                  <c:v>15</c:v>
                </c:pt>
                <c:pt idx="4">
                  <c:v>15</c:v>
                </c:pt>
                <c:pt idx="5">
                  <c:v>15</c:v>
                </c:pt>
                <c:pt idx="6">
                  <c:v>15</c:v>
                </c:pt>
                <c:pt idx="7">
                  <c:v>15</c:v>
                </c:pt>
                <c:pt idx="8">
                  <c:v>15</c:v>
                </c:pt>
                <c:pt idx="9">
                  <c:v>15</c:v>
                </c:pt>
              </c:numCache>
            </c:numRef>
          </c:xVal>
          <c:yVal>
            <c:numRef>
              <c:f>'Chart Data'!$AB$2:$AB$11</c:f>
              <c:numCache>
                <c:formatCode>General</c:formatCode>
                <c:ptCount val="10"/>
                <c:pt idx="0">
                  <c:v>1</c:v>
                </c:pt>
                <c:pt idx="1">
                  <c:v>2</c:v>
                </c:pt>
                <c:pt idx="2">
                  <c:v>3</c:v>
                </c:pt>
                <c:pt idx="3">
                  <c:v>4</c:v>
                </c:pt>
                <c:pt idx="4">
                  <c:v>5</c:v>
                </c:pt>
                <c:pt idx="5">
                  <c:v>6</c:v>
                </c:pt>
                <c:pt idx="6">
                  <c:v>7</c:v>
                </c:pt>
                <c:pt idx="7">
                  <c:v>8</c:v>
                </c:pt>
                <c:pt idx="8">
                  <c:v>9</c:v>
                </c:pt>
                <c:pt idx="9">
                  <c:v>10</c:v>
                </c:pt>
              </c:numCache>
            </c:numRef>
          </c:yVal>
        </c:ser>
        <c:ser>
          <c:idx val="14"/>
          <c:order val="14"/>
          <c:tx>
            <c:v>2026-08</c:v>
          </c:tx>
          <c:spPr>
            <a:ln xmlns:a="http://schemas.openxmlformats.org/drawingml/2006/main" w="0">
              <a:noFill/>
            </a:ln>
          </c:spPr>
          <c:marker>
            <c:symbol val="circle"/>
            <c:size val="10"/>
            <c:spPr>
              <a:solidFill xmlns:a="http://schemas.openxmlformats.org/drawingml/2006/main">
                <a:srgbClr val="8F4CFF"/>
              </a:solidFill>
            </c:spPr>
          </c:marker>
          <c:xVal>
            <c:numRef>
              <c:f>'Chart Data'!$AC$2:$AC$13</c:f>
              <c:numCache>
                <c:formatCode>General</c:formatCode>
                <c:ptCount val="12"/>
                <c:pt idx="0">
                  <c:v>16</c:v>
                </c:pt>
                <c:pt idx="1">
                  <c:v>16</c:v>
                </c:pt>
                <c:pt idx="2">
                  <c:v>16</c:v>
                </c:pt>
                <c:pt idx="3">
                  <c:v>16</c:v>
                </c:pt>
                <c:pt idx="4">
                  <c:v>16</c:v>
                </c:pt>
                <c:pt idx="5">
                  <c:v>16</c:v>
                </c:pt>
                <c:pt idx="6">
                  <c:v>16</c:v>
                </c:pt>
                <c:pt idx="7">
                  <c:v>16</c:v>
                </c:pt>
                <c:pt idx="8">
                  <c:v>16</c:v>
                </c:pt>
                <c:pt idx="9">
                  <c:v>16</c:v>
                </c:pt>
                <c:pt idx="10">
                  <c:v>16</c:v>
                </c:pt>
                <c:pt idx="11">
                  <c:v>16</c:v>
                </c:pt>
              </c:numCache>
            </c:numRef>
          </c:xVal>
          <c:yVal>
            <c:numRef>
              <c:f>'Chart Data'!$AD$2:$AD$13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yVal>
        </c:ser>
        <c:ser>
          <c:idx val="15"/>
          <c:order val="15"/>
          <c:tx>
            <c:v>2026-09</c:v>
          </c:tx>
          <c:spPr>
            <a:ln xmlns:a="http://schemas.openxmlformats.org/drawingml/2006/main" w="0">
              <a:noFill/>
            </a:ln>
          </c:spPr>
          <c:marker>
            <c:symbol val="circle"/>
            <c:size val="10"/>
            <c:spPr>
              <a:solidFill xmlns:a="http://schemas.openxmlformats.org/drawingml/2006/main">
                <a:srgbClr val="8F4CFF"/>
              </a:solidFill>
            </c:spPr>
          </c:marker>
          <c:xVal>
            <c:numRef>
              <c:f>'Chart Data'!$AE$2:$AE$12</c:f>
              <c:numCache>
                <c:formatCode>General</c:formatCode>
                <c:ptCount val="11"/>
                <c:pt idx="0">
                  <c:v>17</c:v>
                </c:pt>
                <c:pt idx="1">
                  <c:v>17</c:v>
                </c:pt>
                <c:pt idx="2">
                  <c:v>17</c:v>
                </c:pt>
                <c:pt idx="3">
                  <c:v>17</c:v>
                </c:pt>
                <c:pt idx="4">
                  <c:v>17</c:v>
                </c:pt>
                <c:pt idx="5">
                  <c:v>17</c:v>
                </c:pt>
                <c:pt idx="6">
                  <c:v>17</c:v>
                </c:pt>
                <c:pt idx="7">
                  <c:v>17</c:v>
                </c:pt>
                <c:pt idx="8">
                  <c:v>17</c:v>
                </c:pt>
                <c:pt idx="9">
                  <c:v>17</c:v>
                </c:pt>
                <c:pt idx="10">
                  <c:v>17</c:v>
                </c:pt>
              </c:numCache>
            </c:numRef>
          </c:xVal>
          <c:yVal>
            <c:numRef>
              <c:f>'Chart Data'!$AF$2:$AF$12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yVal>
        </c:ser>
        <c:ser>
          <c:idx val="16"/>
          <c:order val="16"/>
          <c:tx>
            <c:v>2026-10</c:v>
          </c:tx>
          <c:spPr>
            <a:ln xmlns:a="http://schemas.openxmlformats.org/drawingml/2006/main" w="0">
              <a:noFill/>
            </a:ln>
          </c:spPr>
          <c:marker>
            <c:symbol val="circle"/>
            <c:size val="10"/>
            <c:spPr>
              <a:solidFill xmlns:a="http://schemas.openxmlformats.org/drawingml/2006/main">
                <a:srgbClr val="8F4CFF"/>
              </a:solidFill>
            </c:spPr>
          </c:marker>
          <c:xVal>
            <c:numRef>
              <c:f>'Chart Data'!$AG$2:$AG$4</c:f>
              <c:numCache>
                <c:formatCode>General</c:formatCode>
                <c:ptCount val="3"/>
                <c:pt idx="0">
                  <c:v>18</c:v>
                </c:pt>
                <c:pt idx="1">
                  <c:v>18</c:v>
                </c:pt>
                <c:pt idx="2">
                  <c:v>18</c:v>
                </c:pt>
              </c:numCache>
            </c:numRef>
          </c:xVal>
          <c:yVal>
            <c:numRef>
              <c:f>'Chart Data'!$AH$2:$AH$4</c:f>
              <c:numCache>
                <c:formatCode>General</c:formatCode>
                <c:ptCount val="3"/>
                <c:pt idx="0">
                  <c:v>1</c:v>
                </c:pt>
                <c:pt idx="1">
                  <c:v>2</c:v>
                </c:pt>
                <c:pt idx="2">
                  <c:v>3</c:v>
                </c:pt>
              </c:numCache>
            </c:numRef>
          </c:yVal>
        </c:ser>
        <c:dLbls>
          <c:txPr>
            <a:bodyPr xmlns:a="http://schemas.openxmlformats.org/drawingml/2006/main" anchorCtr="1"/>
            <a:lstStyle xmlns:a="http://schemas.openxmlformats.org/drawingml/2006/main"/>
            <a:p xmlns:a="http://schemas.openxmlformats.org/drawingml/2006/main">
              <a:pPr>
                <a:defRPr>
                  <a:latin typeface="OpenAI Sans"/>
                  <a:ea typeface="OpenAI Sans"/>
                  <a:cs typeface="OpenAI Sans"/>
                </a:defRPr>
              </a:pPr>
            </a:p>
          </c:txPr>
          <c:showLegendKey val="0"/>
          <c:showVal val="0"/>
          <c:showCatName val="0"/>
          <c:showSerName val="0"/>
          <c:showPercent val="0"/>
          <c:showBubbleSize val="0"/>
          <c:showLeaderLines val="0"/>
        </c:dLbls>
        <c:axId val="48650112"/>
        <c:axId val="48672768"/>
      </c:scatterChart>
      <c:valAx>
        <c:axId val="48672768"/>
        <c:scaling>
          <c:orientation val="minMax"/>
          <c:max val="16"/>
          <c:min val="0"/>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OpenAI Sans"/>
                <a:ea typeface="OpenAI Sans"/>
                <a:cs typeface="OpenAI Sans"/>
              </a:defRPr>
            </a:pPr>
          </a:p>
        </c:txPr>
        <c:crossAx val="48650112"/>
      </c:valAx>
      <c:valAx>
        <c:axId val="48650112"/>
        <c:scaling>
          <c:orientation val="minMax"/>
          <c:max val="18.6"/>
          <c:min val="0.4"/>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OpenAI Sans"/>
                <a:ea typeface="OpenAI Sans"/>
                <a:cs typeface="OpenAI Sans"/>
              </a:defRPr>
            </a:pPr>
          </a:p>
        </c:txPr>
        <c:crossAx val="48672768"/>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6" name="">
            <a:extLst>
              <a:ext uri="{FF2B5EF4-FFF2-40B4-BE49-F238E27FC236}">
                <ns2:creationId id="{86DB8596-2AD5-4EB0-80D6-8FBA46EABDE1}"/>
              </a:ext>
            </a:extLst>
          </p:cNvPr>
          <p:cNvSpPr>
            <a:spLocks noGrp="1"/>
          </p:cNvSpPr>
          <p:nvPr/>
        </p:nvSpPr>
        <p:spPr>
          <a:xfrm>
            <a:off x="609600" y="457200"/>
            <a:ext cx="2857500" cy="428625"/>
          </a:xfrm>
          <a:prstGeom prst="rect">
            <a:avLst/>
          </a:prstGeom>
          <a:noFill/>
          <a:ln w="0">
            <a:noFill/>
          </a:ln>
        </p:spPr>
        <p:txBody>
          <a:bodyPr lIns="0" tIns="0" rIns="0" bIns="0" anchor="t">
            <a:noAutofit/>
          </a:bodyPr>
          <a:lstStyle>
            <a:defPPr>
              <a:defRPr sz="2325" b="1">
                <a:solidFill>
                  <a:srgbClr val="151515"/>
                </a:solidFill>
                <a:latin typeface="OpenAI Sans"/>
                <a:ea typeface="OpenAI Sans"/>
                <a:cs typeface="OpenAI Sans"/>
              </a:defRPr>
            </a:defPPr>
          </a:lstStyle>
          <a:p>
            <a:pPr>
              <a:defRPr sz="2325" b="1">
                <a:solidFill>
                  <a:srgbClr val="151515"/>
                </a:solidFill>
                <a:latin typeface="OpenAI Sans"/>
                <a:ea typeface="OpenAI Sans"/>
                <a:cs typeface="OpenAI Sans"/>
              </a:defRPr>
            </a:pPr>
            <a:r>
              <a:rPr sz="2325" b="1">
                <a:solidFill>
                  <a:srgbClr val="151515"/>
                </a:solidFill>
                <a:latin typeface="OpenAI Sans"/>
                <a:ea typeface="OpenAI Sans"/>
                <a:cs typeface="OpenAI Sans"/>
              </a:rPr>
              <a:t>OpenAI</a:t>
            </a:r>
          </a:p>
        </p:txBody>
      </p:sp>
      <p:sp>
        <p:nvSpPr>
          <p:cNvPr id="2" name="">
            <a:extLst>
              <a:ext uri="{FF2B5EF4-FFF2-40B4-BE49-F238E27FC236}">
                <ns2:creationId id="{9D8448F8-CFDE-4D59-A850-B8ED70071413}"/>
              </a:ext>
            </a:extLst>
          </p:cNvPr>
          <p:cNvSpPr>
            <a:spLocks noGrp="1"/>
          </p:cNvSpPr>
          <p:nvPr/>
        </p:nvSpPr>
        <p:spPr>
          <a:xfrm>
            <a:off x="609600" y="1123950"/>
            <a:ext cx="5619750" cy="457200"/>
          </a:xfrm>
          <a:prstGeom prst="rect">
            <a:avLst/>
          </a:prstGeom>
          <a:noFill/>
          <a:ln w="0">
            <a:noFill/>
          </a:ln>
        </p:spPr>
        <p:txBody>
          <a:bodyPr lIns="0" tIns="0" rIns="0" bIns="0" anchor="t">
            <a:noAutofit/>
          </a:bodyPr>
          <a:lstStyle>
            <a:defPPr>
              <a:defRPr sz="2400" b="0">
                <a:solidFill>
                  <a:srgbClr val="8F4CFF"/>
                </a:solidFill>
                <a:latin typeface="OpenAI Sans"/>
                <a:ea typeface="OpenAI Sans"/>
                <a:cs typeface="OpenAI Sans"/>
              </a:defRPr>
            </a:defPPr>
          </a:lstStyle>
          <a:p>
            <a:pPr>
              <a:defRPr sz="2400" b="0">
                <a:solidFill>
                  <a:srgbClr val="8F4CFF"/>
                </a:solidFill>
                <a:latin typeface="OpenAI Sans"/>
                <a:ea typeface="OpenAI Sans"/>
                <a:cs typeface="OpenAI Sans"/>
              </a:defRPr>
            </a:pPr>
            <a:r>
              <a:rPr sz="2400" b="0">
                <a:solidFill>
                  <a:srgbClr val="8F4CFF"/>
                </a:solidFill>
                <a:latin typeface="OpenAI Sans"/>
                <a:ea typeface="OpenAI Sans"/>
                <a:cs typeface="OpenAI Sans"/>
              </a:rPr>
              <a:t>DevDay Exchange</a:t>
            </a:r>
          </a:p>
        </p:txBody>
      </p:sp>
      <p:sp>
        <p:nvSpPr>
          <p:cNvPr id="3" name="">
            <a:extLst>
              <a:ext uri="{FF2B5EF4-FFF2-40B4-BE49-F238E27FC236}">
                <ns2:creationId id="{A4FDC617-1ECB-422E-A56F-6A5F7D85FE02}"/>
              </a:ext>
            </a:extLst>
          </p:cNvPr>
          <p:cNvSpPr>
            <a:spLocks noGrp="1"/>
          </p:cNvSpPr>
          <p:nvPr/>
        </p:nvSpPr>
        <p:spPr>
          <a:xfrm>
            <a:off x="609600" y="2447925"/>
            <a:ext cx="6477000" cy="1600200"/>
          </a:xfrm>
          <a:prstGeom prst="rect">
            <a:avLst/>
          </a:prstGeom>
          <a:noFill/>
          <a:ln w="0">
            <a:noFill/>
          </a:ln>
        </p:spPr>
        <p:txBody>
          <a:bodyPr lIns="0" tIns="0" rIns="0" bIns="0" anchor="t">
            <a:noAutofit/>
          </a:bodyPr>
          <a:lstStyle>
            <a:defPPr>
              <a:defRPr sz="4950" b="0">
                <a:solidFill>
                  <a:srgbClr val="151515"/>
                </a:solidFill>
                <a:latin typeface="OpenAI Sans"/>
                <a:ea typeface="OpenAI Sans"/>
                <a:cs typeface="OpenAI Sans"/>
              </a:defRPr>
            </a:defPPr>
          </a:lstStyle>
          <a:p>
            <a:pPr>
              <a:defRPr sz="4950" b="0">
                <a:solidFill>
                  <a:srgbClr val="151515"/>
                </a:solidFill>
                <a:latin typeface="OpenAI Sans"/>
                <a:ea typeface="OpenAI Sans"/>
                <a:cs typeface="OpenAI Sans"/>
              </a:defRPr>
            </a:pPr>
            <a:r>
              <a:rPr sz="4950" b="0">
                <a:solidFill>
                  <a:srgbClr val="151515"/>
                </a:solidFill>
                <a:latin typeface="OpenAI Sans"/>
                <a:ea typeface="OpenAI Sans"/>
                <a:cs typeface="OpenAI Sans"/>
              </a:rPr>
              <a:t>A little help with</a:t>
            </a:r>
          </a:p>
          <a:p>
            <a:pPr>
              <a:defRPr sz="4950" b="0">
                <a:solidFill>
                  <a:srgbClr val="151515"/>
                </a:solidFill>
                <a:latin typeface="OpenAI Sans"/>
                <a:ea typeface="OpenAI Sans"/>
                <a:cs typeface="OpenAI Sans"/>
              </a:defRPr>
            </a:pPr>
            <a:r>
              <a:rPr sz="4950" b="0">
                <a:solidFill>
                  <a:srgbClr val="151515"/>
                </a:solidFill>
                <a:latin typeface="OpenAI Sans"/>
                <a:ea typeface="OpenAI Sans"/>
                <a:cs typeface="OpenAI Sans"/>
              </a:rPr>
              <a:t>everyday work</a:t>
            </a:r>
          </a:p>
        </p:txBody>
      </p:sp>
      <p:sp>
        <p:nvSpPr>
          <p:cNvPr id="4" name="">
            <a:extLst>
              <a:ext uri="{FF2B5EF4-FFF2-40B4-BE49-F238E27FC236}">
                <ns2:creationId id="{C88CFFA2-8E9C-40CA-B49B-CBEB4BB37117}"/>
              </a:ext>
            </a:extLst>
          </p:cNvPr>
          <p:cNvSpPr>
            <a:spLocks noGrp="1"/>
          </p:cNvSpPr>
          <p:nvPr/>
        </p:nvSpPr>
        <p:spPr>
          <a:xfrm>
            <a:off x="609600" y="4848225"/>
            <a:ext cx="6477000" cy="1181100"/>
          </a:xfrm>
          <a:prstGeom prst="rect">
            <a:avLst/>
          </a:prstGeom>
          <a:noFill/>
          <a:ln w="0">
            <a:noFill/>
          </a:ln>
        </p:spPr>
        <p:txBody>
          <a:bodyPr lIns="0" tIns="0" rIns="0" bIns="0" anchor="t">
            <a:noAutofit/>
          </a:bodyPr>
          <a:lstStyle>
            <a:defPPr>
              <a:defRPr sz="2025" b="0">
                <a:solidFill>
                  <a:srgbClr val="555555"/>
                </a:solidFill>
                <a:latin typeface="OpenAI Sans"/>
                <a:ea typeface="OpenAI Sans"/>
                <a:cs typeface="OpenAI Sans"/>
              </a:defRPr>
            </a:defPPr>
          </a:lstStyle>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Cambridge, 28 October 2026</a:t>
            </a:r>
          </a:p>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Lili Zhu and Alexandra Tran</a:t>
            </a:r>
          </a:p>
        </p:txBody>
      </p:sp>
      <p:pic>
        <p:nvPicPr>
          <p:cNvPr id="5" name="">
            <a:extLst>
              <a:ext uri="{FF2B5EF4-FFF2-40B4-BE49-F238E27FC236}">
                <ns2:creationId id="{B1E79236-24D4-4A76-A382-6358D9E5BB2B}"/>
              </a:ext>
            </a:extLst>
          </p:cNvPr>
          <p:cNvPicPr>
            <a:picLocks noChangeAspect="1"/>
          </p:cNvPicPr>
          <p:nvPr/>
        </p:nvPicPr>
        <p:blipFill>
          <a:blip r:embed="R4a641ba2a515497e"/>
          <a:stretch/>
        </p:blipFill>
        <p:spPr>
          <a:xfrm>
            <a:off x="7143750" y="1066800"/>
            <a:ext cx="4572000" cy="4572000"/>
          </a:xfrm>
          <a:prstGeom prst="rect">
            <a:avLst/>
          </a:prstGeom>
        </p:spPr>
      </p:pic>
    </p:spTree>
    <p:extLst>
      <p:ext uri="{BB962C8B-B14F-4D97-AF65-F5344CB8AC3E}">
        <ns4:creationId val="2025135380"/>
      </p:ext>
    </p:extLst>
  </p:cSld>
  <p:transition spd="fast" advClick="1">
    <p:fade/>
  </p:transition>
</p:sld>
</file>

<file path=ppt/slides/slide2.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6" name="">
            <a:extLst>
              <a:ext uri="{FF2B5EF4-FFF2-40B4-BE49-F238E27FC236}">
                <ns2:creationId id="{C372570C-1692-433F-AF1E-118C26E322BE}"/>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7CC44A63-33B4-4226-A87A-AABF6CEBC5A8}"/>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02</a:t>
            </a:r>
          </a:p>
        </p:txBody>
      </p:sp>
      <p:sp>
        <p:nvSpPr>
          <p:cNvPr id="3" name="">
            <a:extLst>
              <a:ext uri="{FF2B5EF4-FFF2-40B4-BE49-F238E27FC236}">
                <ns2:creationId id="{8DF05D34-52B9-4768-848F-E515CCBE2BD9}"/>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Something useful by the end</a:t>
            </a:r>
          </a:p>
        </p:txBody>
      </p:sp>
      <p:sp>
        <p:nvSpPr>
          <p:cNvPr id="4" name="">
            <a:extLst>
              <a:ext uri="{FF2B5EF4-FFF2-40B4-BE49-F238E27FC236}">
                <ns2:creationId id="{2E7A9DEB-A903-49E6-89A3-F10573BAB155}"/>
              </a:ext>
            </a:extLst>
          </p:cNvPr>
          <p:cNvSpPr>
            <a:spLocks noGrp="1"/>
          </p:cNvSpPr>
          <p:nvPr/>
        </p:nvSpPr>
        <p:spPr>
          <a:xfrm>
            <a:off x="609600" y="2266950"/>
            <a:ext cx="4800600" cy="3162300"/>
          </a:xfrm>
          <a:prstGeom prst="rect">
            <a:avLst/>
          </a:prstGeom>
          <a:noFill/>
          <a:ln w="0">
            <a:noFill/>
          </a:ln>
        </p:spPr>
        <p:txBody>
          <a:bodyPr lIns="0" tIns="0" rIns="0" bIns="0" anchor="t">
            <a:noAutofit/>
          </a:bodyPr>
          <a:lstStyle>
            <a:defPPr>
              <a:defRPr sz="3150" b="0">
                <a:solidFill>
                  <a:srgbClr val="151515"/>
                </a:solidFill>
                <a:latin typeface="OpenAI Sans"/>
                <a:ea typeface="OpenAI Sans"/>
                <a:cs typeface="OpenAI Sans"/>
              </a:defRPr>
            </a:defPPr>
          </a:lstStyle>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A short roundup.</a:t>
            </a:r>
          </a:p>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A clearer plan.</a:t>
            </a:r>
          </a:p>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A page you can share.</a:t>
            </a:r>
          </a:p>
        </p:txBody>
      </p:sp>
      <p:pic>
        <p:nvPicPr>
          <p:cNvPr id="5" name="">
            <a:extLst>
              <a:ext uri="{FF2B5EF4-FFF2-40B4-BE49-F238E27FC236}">
                <ns2:creationId id="{DC4CBD52-6839-4BB6-A8D8-E451F099687F}"/>
              </a:ext>
            </a:extLst>
          </p:cNvPr>
          <p:cNvPicPr>
            <a:picLocks noChangeAspect="1"/>
          </p:cNvPicPr>
          <p:nvPr/>
        </p:nvPicPr>
        <p:blipFill>
          <a:blip r:embed="Rc72524f5250044b7"/>
          <a:stretch/>
        </p:blipFill>
        <p:spPr>
          <a:xfrm>
            <a:off x="5695950" y="2046971"/>
            <a:ext cx="5876925" cy="3306983"/>
          </a:xfrm>
          <a:prstGeom prst="rect">
            <a:avLst/>
          </a:prstGeom>
        </p:spPr>
      </p:pic>
    </p:spTree>
    <p:extLst>
      <p:ext uri="{BB962C8B-B14F-4D97-AF65-F5344CB8AC3E}">
        <ns4:creationId val="1569356090"/>
      </p:ext>
    </p:extLst>
  </p:cSld>
  <p:transition spd="fast" advClick="1">
    <p:fade/>
  </p:transition>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11" name="">
            <a:extLst>
              <a:ext uri="{FF2B5EF4-FFF2-40B4-BE49-F238E27FC236}">
                <ns2:creationId id="{13C21FBB-A33A-406A-A398-41C7CC45AF94}"/>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63FA1C9E-3F9A-4478-8EB1-6729CCE09A56}"/>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03</a:t>
            </a:r>
          </a:p>
        </p:txBody>
      </p:sp>
      <p:sp>
        <p:nvSpPr>
          <p:cNvPr id="3" name="">
            <a:extLst>
              <a:ext uri="{FF2B5EF4-FFF2-40B4-BE49-F238E27FC236}">
                <ns2:creationId id="{B172F593-369A-44CE-8CF5-0AEA498A48CB}"/>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Three ways to work</a:t>
            </a:r>
          </a:p>
        </p:txBody>
      </p:sp>
      <p:sp>
        <p:nvSpPr>
          <p:cNvPr id="4" name="">
            <a:extLst>
              <a:ext uri="{FF2B5EF4-FFF2-40B4-BE49-F238E27FC236}">
                <ns2:creationId id="{90693E57-755D-412E-84DE-6064FD11AFA4}"/>
              </a:ext>
            </a:extLst>
          </p:cNvPr>
          <p:cNvSpPr>
            <a:spLocks noGrp="1"/>
          </p:cNvSpPr>
          <p:nvPr/>
        </p:nvSpPr>
        <p:spPr>
          <a:xfrm>
            <a:off x="609600" y="2295525"/>
            <a:ext cx="3314700" cy="619125"/>
          </a:xfrm>
          <a:prstGeom prst="rect">
            <a:avLst/>
          </a:prstGeom>
          <a:noFill/>
          <a:ln w="0">
            <a:noFill/>
          </a:ln>
        </p:spPr>
        <p:txBody>
          <a:bodyPr lIns="0" tIns="0" rIns="0" bIns="0" anchor="t">
            <a:noAutofit/>
          </a:bodyPr>
          <a:lstStyle>
            <a:defPPr>
              <a:defRPr sz="3675" b="0">
                <a:solidFill>
                  <a:srgbClr val="8F4CFF"/>
                </a:solidFill>
                <a:latin typeface="OpenAI Sans"/>
                <a:ea typeface="OpenAI Sans"/>
                <a:cs typeface="OpenAI Sans"/>
              </a:defRPr>
            </a:defPPr>
          </a:lstStyle>
          <a:p>
            <a:pPr>
              <a:defRPr sz="3675" b="0">
                <a:solidFill>
                  <a:srgbClr val="8F4CFF"/>
                </a:solidFill>
                <a:latin typeface="OpenAI Sans"/>
                <a:ea typeface="OpenAI Sans"/>
                <a:cs typeface="OpenAI Sans"/>
              </a:defRPr>
            </a:pPr>
            <a:r>
              <a:rPr sz="3675" b="0">
                <a:solidFill>
                  <a:srgbClr val="8F4CFF"/>
                </a:solidFill>
                <a:latin typeface="OpenAI Sans"/>
                <a:ea typeface="OpenAI Sans"/>
                <a:cs typeface="OpenAI Sans"/>
              </a:rPr>
              <a:t>Chat</a:t>
            </a:r>
          </a:p>
        </p:txBody>
      </p:sp>
      <p:sp>
        <p:nvSpPr>
          <p:cNvPr id="5" name="">
            <a:extLst>
              <a:ext uri="{FF2B5EF4-FFF2-40B4-BE49-F238E27FC236}">
                <ns2:creationId id="{FF05F6C4-01F9-4D82-B528-CEC266E9F804}"/>
              </a:ext>
            </a:extLst>
          </p:cNvPr>
          <p:cNvSpPr>
            <a:spLocks noGrp="1"/>
          </p:cNvSpPr>
          <p:nvPr/>
        </p:nvSpPr>
        <p:spPr>
          <a:xfrm>
            <a:off x="609600" y="3209925"/>
            <a:ext cx="3314700" cy="1304925"/>
          </a:xfrm>
          <a:prstGeom prst="rect">
            <a:avLst/>
          </a:prstGeom>
          <a:noFill/>
          <a:ln w="0">
            <a:noFill/>
          </a:ln>
        </p:spPr>
        <p:txBody>
          <a:bodyPr lIns="0" tIns="0" rIns="0" bIns="0" anchor="t">
            <a:noAutofit/>
          </a:bodyPr>
          <a:lstStyle>
            <a:defPPr>
              <a:defRPr sz="2775" b="0">
                <a:solidFill>
                  <a:srgbClr val="151515"/>
                </a:solidFill>
                <a:latin typeface="OpenAI Sans"/>
                <a:ea typeface="OpenAI Sans"/>
                <a:cs typeface="OpenAI Sans"/>
              </a:defRPr>
            </a:defPPr>
          </a:lstStyle>
          <a:p>
            <a:pPr>
              <a:defRPr sz="2775" b="0">
                <a:solidFill>
                  <a:srgbClr val="151515"/>
                </a:solidFill>
                <a:latin typeface="OpenAI Sans"/>
                <a:ea typeface="OpenAI Sans"/>
                <a:cs typeface="OpenAI Sans"/>
              </a:defRPr>
            </a:pPr>
            <a:r>
              <a:rPr sz="2775" b="0">
                <a:solidFill>
                  <a:srgbClr val="151515"/>
                </a:solidFill>
                <a:latin typeface="OpenAI Sans"/>
                <a:ea typeface="OpenAI Sans"/>
                <a:cs typeface="OpenAI Sans"/>
              </a:rPr>
              <a:t>Ask and explore</a:t>
            </a:r>
          </a:p>
        </p:txBody>
      </p:sp>
      <p:sp>
        <p:nvSpPr>
          <p:cNvPr id="6" name="">
            <a:extLst>
              <a:ext uri="{FF2B5EF4-FFF2-40B4-BE49-F238E27FC236}">
                <ns2:creationId id="{FE8679A8-62BE-441E-B706-14B33D01388C}"/>
              </a:ext>
            </a:extLst>
          </p:cNvPr>
          <p:cNvSpPr>
            <a:spLocks noGrp="1"/>
          </p:cNvSpPr>
          <p:nvPr/>
        </p:nvSpPr>
        <p:spPr>
          <a:xfrm>
            <a:off x="4314825" y="2295525"/>
            <a:ext cx="3314700" cy="619125"/>
          </a:xfrm>
          <a:prstGeom prst="rect">
            <a:avLst/>
          </a:prstGeom>
          <a:noFill/>
          <a:ln w="0">
            <a:noFill/>
          </a:ln>
        </p:spPr>
        <p:txBody>
          <a:bodyPr lIns="0" tIns="0" rIns="0" bIns="0" anchor="t">
            <a:noAutofit/>
          </a:bodyPr>
          <a:lstStyle>
            <a:defPPr>
              <a:defRPr sz="3675" b="0">
                <a:solidFill>
                  <a:srgbClr val="8F4CFF"/>
                </a:solidFill>
                <a:latin typeface="OpenAI Sans"/>
                <a:ea typeface="OpenAI Sans"/>
                <a:cs typeface="OpenAI Sans"/>
              </a:defRPr>
            </a:defPPr>
          </a:lstStyle>
          <a:p>
            <a:pPr>
              <a:defRPr sz="3675" b="0">
                <a:solidFill>
                  <a:srgbClr val="8F4CFF"/>
                </a:solidFill>
                <a:latin typeface="OpenAI Sans"/>
                <a:ea typeface="OpenAI Sans"/>
                <a:cs typeface="OpenAI Sans"/>
              </a:defRPr>
            </a:pPr>
            <a:r>
              <a:rPr sz="3675" b="0">
                <a:solidFill>
                  <a:srgbClr val="8F4CFF"/>
                </a:solidFill>
                <a:latin typeface="OpenAI Sans"/>
                <a:ea typeface="OpenAI Sans"/>
                <a:cs typeface="OpenAI Sans"/>
              </a:rPr>
              <a:t>Work</a:t>
            </a:r>
          </a:p>
        </p:txBody>
      </p:sp>
      <p:sp>
        <p:nvSpPr>
          <p:cNvPr id="7" name="">
            <a:extLst>
              <a:ext uri="{FF2B5EF4-FFF2-40B4-BE49-F238E27FC236}">
                <ns2:creationId id="{D7291E8A-EF85-4D0F-86DB-6BA62EFF36FD}"/>
              </a:ext>
            </a:extLst>
          </p:cNvPr>
          <p:cNvSpPr>
            <a:spLocks noGrp="1"/>
          </p:cNvSpPr>
          <p:nvPr/>
        </p:nvSpPr>
        <p:spPr>
          <a:xfrm>
            <a:off x="4314825" y="3209925"/>
            <a:ext cx="3314700" cy="1304925"/>
          </a:xfrm>
          <a:prstGeom prst="rect">
            <a:avLst/>
          </a:prstGeom>
          <a:noFill/>
          <a:ln w="0">
            <a:noFill/>
          </a:ln>
        </p:spPr>
        <p:txBody>
          <a:bodyPr lIns="0" tIns="0" rIns="0" bIns="0" anchor="t">
            <a:noAutofit/>
          </a:bodyPr>
          <a:lstStyle>
            <a:defPPr>
              <a:defRPr sz="2775" b="0">
                <a:solidFill>
                  <a:srgbClr val="151515"/>
                </a:solidFill>
                <a:latin typeface="OpenAI Sans"/>
                <a:ea typeface="OpenAI Sans"/>
                <a:cs typeface="OpenAI Sans"/>
              </a:defRPr>
            </a:defPPr>
          </a:lstStyle>
          <a:p>
            <a:pPr>
              <a:defRPr sz="2775" b="0">
                <a:solidFill>
                  <a:srgbClr val="151515"/>
                </a:solidFill>
                <a:latin typeface="OpenAI Sans"/>
                <a:ea typeface="OpenAI Sans"/>
                <a:cs typeface="OpenAI Sans"/>
              </a:defRPr>
            </a:pPr>
            <a:r>
              <a:rPr sz="2775" b="0">
                <a:solidFill>
                  <a:srgbClr val="151515"/>
                </a:solidFill>
                <a:latin typeface="OpenAI Sans"/>
                <a:ea typeface="OpenAI Sans"/>
                <a:cs typeface="OpenAI Sans"/>
              </a:rPr>
              <a:t>Finish a task</a:t>
            </a:r>
          </a:p>
        </p:txBody>
      </p:sp>
      <p:sp>
        <p:nvSpPr>
          <p:cNvPr id="8" name="">
            <a:extLst>
              <a:ext uri="{FF2B5EF4-FFF2-40B4-BE49-F238E27FC236}">
                <ns2:creationId id="{9DA3127E-F4C6-419D-AEE2-7A9BA95675D6}"/>
              </a:ext>
            </a:extLst>
          </p:cNvPr>
          <p:cNvSpPr>
            <a:spLocks noGrp="1"/>
          </p:cNvSpPr>
          <p:nvPr/>
        </p:nvSpPr>
        <p:spPr>
          <a:xfrm>
            <a:off x="8020050" y="2295525"/>
            <a:ext cx="3314700" cy="619125"/>
          </a:xfrm>
          <a:prstGeom prst="rect">
            <a:avLst/>
          </a:prstGeom>
          <a:noFill/>
          <a:ln w="0">
            <a:noFill/>
          </a:ln>
        </p:spPr>
        <p:txBody>
          <a:bodyPr lIns="0" tIns="0" rIns="0" bIns="0" anchor="t">
            <a:noAutofit/>
          </a:bodyPr>
          <a:lstStyle>
            <a:defPPr>
              <a:defRPr sz="3675" b="0">
                <a:solidFill>
                  <a:srgbClr val="8F4CFF"/>
                </a:solidFill>
                <a:latin typeface="OpenAI Sans"/>
                <a:ea typeface="OpenAI Sans"/>
                <a:cs typeface="OpenAI Sans"/>
              </a:defRPr>
            </a:defPPr>
          </a:lstStyle>
          <a:p>
            <a:pPr>
              <a:defRPr sz="3675" b="0">
                <a:solidFill>
                  <a:srgbClr val="8F4CFF"/>
                </a:solidFill>
                <a:latin typeface="OpenAI Sans"/>
                <a:ea typeface="OpenAI Sans"/>
                <a:cs typeface="OpenAI Sans"/>
              </a:defRPr>
            </a:pPr>
            <a:r>
              <a:rPr sz="3675" b="0">
                <a:solidFill>
                  <a:srgbClr val="8F4CFF"/>
                </a:solidFill>
                <a:latin typeface="OpenAI Sans"/>
                <a:ea typeface="OpenAI Sans"/>
                <a:cs typeface="OpenAI Sans"/>
              </a:rPr>
              <a:t>Codex</a:t>
            </a:r>
          </a:p>
        </p:txBody>
      </p:sp>
      <p:sp>
        <p:nvSpPr>
          <p:cNvPr id="9" name="">
            <a:extLst>
              <a:ext uri="{FF2B5EF4-FFF2-40B4-BE49-F238E27FC236}">
                <ns2:creationId id="{A93CDBC6-96D2-43BD-9F38-67812504FC91}"/>
              </a:ext>
            </a:extLst>
          </p:cNvPr>
          <p:cNvSpPr>
            <a:spLocks noGrp="1"/>
          </p:cNvSpPr>
          <p:nvPr/>
        </p:nvSpPr>
        <p:spPr>
          <a:xfrm>
            <a:off x="8020050" y="3209925"/>
            <a:ext cx="3314700" cy="1304925"/>
          </a:xfrm>
          <a:prstGeom prst="rect">
            <a:avLst/>
          </a:prstGeom>
          <a:noFill/>
          <a:ln w="0">
            <a:noFill/>
          </a:ln>
        </p:spPr>
        <p:txBody>
          <a:bodyPr lIns="0" tIns="0" rIns="0" bIns="0" anchor="t">
            <a:noAutofit/>
          </a:bodyPr>
          <a:lstStyle>
            <a:defPPr>
              <a:defRPr sz="2775" b="0">
                <a:solidFill>
                  <a:srgbClr val="151515"/>
                </a:solidFill>
                <a:latin typeface="OpenAI Sans"/>
                <a:ea typeface="OpenAI Sans"/>
                <a:cs typeface="OpenAI Sans"/>
              </a:defRPr>
            </a:defPPr>
          </a:lstStyle>
          <a:p>
            <a:pPr>
              <a:defRPr sz="2775" b="0">
                <a:solidFill>
                  <a:srgbClr val="151515"/>
                </a:solidFill>
                <a:latin typeface="OpenAI Sans"/>
                <a:ea typeface="OpenAI Sans"/>
                <a:cs typeface="OpenAI Sans"/>
              </a:defRPr>
            </a:pPr>
            <a:r>
              <a:rPr sz="2775" b="0">
                <a:solidFill>
                  <a:srgbClr val="151515"/>
                </a:solidFill>
                <a:latin typeface="OpenAI Sans"/>
                <a:ea typeface="OpenAI Sans"/>
                <a:cs typeface="OpenAI Sans"/>
              </a:rPr>
              <a:t>Build software</a:t>
            </a:r>
          </a:p>
        </p:txBody>
      </p:sp>
      <p:sp>
        <p:nvSpPr>
          <p:cNvPr id="10" name="">
            <a:extLst>
              <a:ext uri="{FF2B5EF4-FFF2-40B4-BE49-F238E27FC236}">
                <ns2:creationId id="{58641BB2-DB2A-45C2-9CE0-EDE62C0F9D92}"/>
              </a:ext>
            </a:extLst>
          </p:cNvPr>
          <p:cNvSpPr>
            <a:spLocks noGrp="1"/>
          </p:cNvSpPr>
          <p:nvPr/>
        </p:nvSpPr>
        <p:spPr>
          <a:xfrm>
            <a:off x="609600" y="5486400"/>
            <a:ext cx="10668000" cy="400050"/>
          </a:xfrm>
          <a:prstGeom prst="rect">
            <a:avLst/>
          </a:prstGeom>
          <a:noFill/>
          <a:ln w="0">
            <a:noFill/>
          </a:ln>
        </p:spPr>
        <p:txBody>
          <a:bodyPr lIns="0" tIns="0" rIns="0" bIns="0" anchor="t">
            <a:noAutofit/>
          </a:bodyPr>
          <a:lstStyle>
            <a:defPPr>
              <a:defRPr sz="2025" b="0">
                <a:solidFill>
                  <a:srgbClr val="555555"/>
                </a:solidFill>
                <a:latin typeface="OpenAI Sans"/>
                <a:ea typeface="OpenAI Sans"/>
                <a:cs typeface="OpenAI Sans"/>
              </a:defRPr>
            </a:defPPr>
          </a:lstStyle>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Choose a starting point. You can still talk naturally.</a:t>
            </a:r>
          </a:p>
        </p:txBody>
      </p:sp>
    </p:spTree>
    <p:extLst>
      <p:ext uri="{BB962C8B-B14F-4D97-AF65-F5344CB8AC3E}">
        <ns3:creationId val="100265561"/>
      </p:ext>
    </p:extLst>
  </p:cSld>
  <p:transition spd="fast" advClick="1">
    <p:fade/>
  </p:transition>
</p:sld>
</file>

<file path=ppt/slides/slide4.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12" name="">
            <a:extLst>
              <a:ext uri="{FF2B5EF4-FFF2-40B4-BE49-F238E27FC236}">
                <ns2:creationId id="{FA61F790-86CD-4944-8FC4-2B704F34F32C}"/>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25E8629E-3543-4B97-93D5-5A7B3AC330EF}"/>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04</a:t>
            </a:r>
          </a:p>
        </p:txBody>
      </p:sp>
      <p:sp>
        <p:nvSpPr>
          <p:cNvPr id="3" name="">
            <a:extLst>
              <a:ext uri="{FF2B5EF4-FFF2-40B4-BE49-F238E27FC236}">
                <ns2:creationId id="{66DD53AF-08C9-4EF6-8D55-715BFA23CC8F}"/>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An idea you can talk through</a:t>
            </a:r>
          </a:p>
        </p:txBody>
      </p:sp>
      <p:sp>
        <p:nvSpPr>
          <p:cNvPr id="4" name="">
            <a:extLst>
              <a:ext uri="{FF2B5EF4-FFF2-40B4-BE49-F238E27FC236}">
                <ns2:creationId id="{E2C9A43F-22E9-4F0D-AD94-3E8C02E9A01A}"/>
              </a:ext>
            </a:extLst>
          </p:cNvPr>
          <p:cNvSpPr>
            <a:spLocks noGrp="1"/>
          </p:cNvSpPr>
          <p:nvPr/>
        </p:nvSpPr>
        <p:spPr>
          <a:xfrm>
            <a:off x="609600" y="1162050"/>
            <a:ext cx="10477500" cy="342900"/>
          </a:xfrm>
          <a:prstGeom prst="rect">
            <a:avLst/>
          </a:prstGeom>
          <a:noFill/>
          <a:ln w="0">
            <a:noFill/>
          </a:ln>
        </p:spPr>
        <p:txBody>
          <a:bodyPr lIns="0" tIns="0" rIns="0" bIns="0" anchor="t">
            <a:noAutofit/>
          </a:bodyPr>
          <a:lstStyle>
            <a:defPPr>
              <a:defRPr sz="1875" b="0">
                <a:solidFill>
                  <a:srgbClr val="8F4CFF"/>
                </a:solidFill>
                <a:latin typeface="OpenAI Sans"/>
                <a:ea typeface="OpenAI Sans"/>
                <a:cs typeface="OpenAI Sans"/>
              </a:defRPr>
            </a:defPPr>
          </a:lstStyle>
          <a:p>
            <a:pPr>
              <a:defRPr sz="1875" b="0">
                <a:solidFill>
                  <a:srgbClr val="8F4CFF"/>
                </a:solidFill>
                <a:latin typeface="OpenAI Sans"/>
                <a:ea typeface="OpenAI Sans"/>
                <a:cs typeface="OpenAI Sans"/>
              </a:defRPr>
            </a:pPr>
            <a:r>
              <a:rPr sz="1875" b="0">
                <a:solidFill>
                  <a:srgbClr val="8F4CFF"/>
                </a:solidFill>
                <a:latin typeface="OpenAI Sans"/>
                <a:ea typeface="OpenAI Sans"/>
                <a:cs typeface="OpenAI Sans"/>
              </a:rPr>
              <a:t>60-second Voice demo</a:t>
            </a:r>
          </a:p>
        </p:txBody>
      </p:sp>
      <p:pic>
        <p:nvPicPr>
          <p:cNvPr id="5" name="">
            <a:extLst>
              <a:ext uri="{FF2B5EF4-FFF2-40B4-BE49-F238E27FC236}">
                <ns2:creationId id="{536CCF2E-C123-4D67-AB36-889C05DFAC92}"/>
              </a:ext>
            </a:extLst>
          </p:cNvPr>
          <p:cNvPicPr>
            <a:picLocks noChangeAspect="1"/>
          </p:cNvPicPr>
          <p:nvPr/>
        </p:nvPicPr>
        <p:blipFill>
          <a:blip r:embed="R5aaaae18d98e4f44"/>
          <a:stretch/>
        </p:blipFill>
        <p:spPr>
          <a:xfrm>
            <a:off x="609600" y="1783032"/>
            <a:ext cx="5067300" cy="3806286"/>
          </a:xfrm>
          <a:prstGeom prst="rect">
            <a:avLst/>
          </a:prstGeom>
        </p:spPr>
      </p:pic>
      <p:sp>
        <p:nvSpPr>
          <p:cNvPr id="6" name="">
            <a:extLst>
              <a:ext uri="{FF2B5EF4-FFF2-40B4-BE49-F238E27FC236}">
                <ns2:creationId id="{33ED475D-B702-4C58-AC79-602B3F8C692B}"/>
              </a:ext>
            </a:extLst>
          </p:cNvPr>
          <p:cNvSpPr>
            <a:spLocks noGrp="1"/>
          </p:cNvSpPr>
          <p:nvPr/>
        </p:nvSpPr>
        <p:spPr>
          <a:xfrm>
            <a:off x="609600" y="5705475"/>
            <a:ext cx="5067300" cy="24765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Official guide illustration</a:t>
            </a:r>
          </a:p>
        </p:txBody>
      </p:sp>
      <p:sp>
        <p:nvSpPr>
          <p:cNvPr id="7" name="">
            <a:extLst>
              <a:ext uri="{FF2B5EF4-FFF2-40B4-BE49-F238E27FC236}">
                <ns2:creationId id="{DEB1BE1A-3E9E-49F1-A33A-69B9CCEB1783}"/>
              </a:ext>
            </a:extLst>
          </p:cNvPr>
          <p:cNvSpPr>
            <a:spLocks noGrp="1"/>
          </p:cNvSpPr>
          <p:nvPr/>
        </p:nvSpPr>
        <p:spPr>
          <a:xfrm>
            <a:off x="6181725" y="1762125"/>
            <a:ext cx="5238750" cy="342900"/>
          </a:xfrm>
          <a:prstGeom prst="rect">
            <a:avLst/>
          </a:prstGeom>
          <a:noFill/>
          <a:ln w="0">
            <a:noFill/>
          </a:ln>
        </p:spPr>
        <p:txBody>
          <a:bodyPr lIns="0" tIns="0" rIns="0" bIns="0" anchor="t">
            <a:noAutofit/>
          </a:bodyPr>
          <a:lstStyle>
            <a:defPPr>
              <a:defRPr sz="2025" b="0">
                <a:solidFill>
                  <a:srgbClr val="8F4CFF"/>
                </a:solidFill>
                <a:latin typeface="OpenAI Sans"/>
                <a:ea typeface="OpenAI Sans"/>
                <a:cs typeface="OpenAI Sans"/>
              </a:defRPr>
            </a:defPPr>
          </a:lstStyle>
          <a:p>
            <a:pPr>
              <a:defRPr sz="2025" b="0">
                <a:solidFill>
                  <a:srgbClr val="8F4CFF"/>
                </a:solidFill>
                <a:latin typeface="OpenAI Sans"/>
                <a:ea typeface="OpenAI Sans"/>
                <a:cs typeface="OpenAI Sans"/>
              </a:defRPr>
            </a:pPr>
            <a:r>
              <a:rPr sz="2025" b="0">
                <a:solidFill>
                  <a:srgbClr val="8F4CFF"/>
                </a:solidFill>
                <a:latin typeface="OpenAI Sans"/>
                <a:ea typeface="OpenAI Sans"/>
                <a:cs typeface="OpenAI Sans"/>
              </a:rPr>
              <a:t>Say it</a:t>
            </a:r>
          </a:p>
        </p:txBody>
      </p:sp>
      <p:sp>
        <p:nvSpPr>
          <p:cNvPr id="8" name="">
            <a:extLst>
              <a:ext uri="{FF2B5EF4-FFF2-40B4-BE49-F238E27FC236}">
                <ns2:creationId id="{DCCAEAA6-F2EC-4642-B878-4AD2A2DC2A01}"/>
              </a:ext>
            </a:extLst>
          </p:cNvPr>
          <p:cNvSpPr>
            <a:spLocks noGrp="1"/>
          </p:cNvSpPr>
          <p:nvPr/>
        </p:nvSpPr>
        <p:spPr>
          <a:xfrm>
            <a:off x="6181725" y="2219325"/>
            <a:ext cx="5238750" cy="1181100"/>
          </a:xfrm>
          <a:prstGeom prst="rect">
            <a:avLst/>
          </a:prstGeom>
          <a:noFill/>
          <a:ln w="0">
            <a:noFill/>
          </a:ln>
        </p:spPr>
        <p:txBody>
          <a:bodyPr lIns="0" tIns="0" rIns="0" bIns="0" anchor="t">
            <a:noAutofit/>
          </a:bodyPr>
          <a:lstStyle>
            <a:defPPr>
              <a:defRPr sz="2700" b="0">
                <a:solidFill>
                  <a:srgbClr val="151515"/>
                </a:solidFill>
                <a:latin typeface="OpenAI Sans"/>
                <a:ea typeface="OpenAI Sans"/>
                <a:cs typeface="OpenAI Sans"/>
              </a:defRPr>
            </a:defPPr>
          </a:lstStyle>
          <a:p>
            <a:pPr>
              <a:defRPr sz="2700" b="0">
                <a:solidFill>
                  <a:srgbClr val="151515"/>
                </a:solidFill>
                <a:latin typeface="OpenAI Sans"/>
                <a:ea typeface="OpenAI Sans"/>
                <a:cs typeface="OpenAI Sans"/>
              </a:defRPr>
            </a:pPr>
            <a:r>
              <a:rPr sz="2700" b="0">
                <a:solidFill>
                  <a:srgbClr val="151515"/>
                </a:solidFill>
                <a:latin typeface="OpenAI Sans"/>
                <a:ea typeface="OpenAI Sans"/>
                <a:cs typeface="OpenAI Sans"/>
              </a:rPr>
              <a:t>Help me plan a beginner book club. Ask me one question first.</a:t>
            </a:r>
          </a:p>
        </p:txBody>
      </p:sp>
      <p:sp>
        <p:nvSpPr>
          <p:cNvPr id="9" name="">
            <a:extLst>
              <a:ext uri="{FF2B5EF4-FFF2-40B4-BE49-F238E27FC236}">
                <ns2:creationId id="{5B2286A6-4F7A-4AE4-B4B9-97C20E02446D}"/>
              </a:ext>
            </a:extLst>
          </p:cNvPr>
          <p:cNvSpPr>
            <a:spLocks noGrp="1"/>
          </p:cNvSpPr>
          <p:nvPr/>
        </p:nvSpPr>
        <p:spPr>
          <a:xfrm>
            <a:off x="6181725" y="3705225"/>
            <a:ext cx="5238750" cy="342900"/>
          </a:xfrm>
          <a:prstGeom prst="rect">
            <a:avLst/>
          </a:prstGeom>
          <a:noFill/>
          <a:ln w="0">
            <a:noFill/>
          </a:ln>
        </p:spPr>
        <p:txBody>
          <a:bodyPr lIns="0" tIns="0" rIns="0" bIns="0" anchor="t">
            <a:noAutofit/>
          </a:bodyPr>
          <a:lstStyle>
            <a:defPPr>
              <a:defRPr sz="2025" b="0">
                <a:solidFill>
                  <a:srgbClr val="8F4CFF"/>
                </a:solidFill>
                <a:latin typeface="OpenAI Sans"/>
                <a:ea typeface="OpenAI Sans"/>
                <a:cs typeface="OpenAI Sans"/>
              </a:defRPr>
            </a:defPPr>
          </a:lstStyle>
          <a:p>
            <a:pPr>
              <a:defRPr sz="2025" b="0">
                <a:solidFill>
                  <a:srgbClr val="8F4CFF"/>
                </a:solidFill>
                <a:latin typeface="OpenAI Sans"/>
                <a:ea typeface="OpenAI Sans"/>
                <a:cs typeface="OpenAI Sans"/>
              </a:defRPr>
            </a:pPr>
            <a:r>
              <a:rPr sz="2025" b="0">
                <a:solidFill>
                  <a:srgbClr val="8F4CFF"/>
                </a:solidFill>
                <a:latin typeface="OpenAI Sans"/>
                <a:ea typeface="OpenAI Sans"/>
                <a:cs typeface="OpenAI Sans"/>
              </a:rPr>
              <a:t>Change your mind</a:t>
            </a:r>
          </a:p>
        </p:txBody>
      </p:sp>
      <p:sp>
        <p:nvSpPr>
          <p:cNvPr id="10" name="">
            <a:extLst>
              <a:ext uri="{FF2B5EF4-FFF2-40B4-BE49-F238E27FC236}">
                <ns2:creationId id="{7E5EF9C1-99E9-4889-9895-F4CF39E364A6}"/>
              </a:ext>
            </a:extLst>
          </p:cNvPr>
          <p:cNvSpPr>
            <a:spLocks noGrp="1"/>
          </p:cNvSpPr>
          <p:nvPr/>
        </p:nvSpPr>
        <p:spPr>
          <a:xfrm>
            <a:off x="6181725" y="4162425"/>
            <a:ext cx="5238750" cy="933450"/>
          </a:xfrm>
          <a:prstGeom prst="rect">
            <a:avLst/>
          </a:prstGeom>
          <a:noFill/>
          <a:ln w="0">
            <a:noFill/>
          </a:ln>
        </p:spPr>
        <p:txBody>
          <a:bodyPr lIns="0" tIns="0" rIns="0" bIns="0" anchor="t">
            <a:noAutofit/>
          </a:bodyPr>
          <a:lstStyle>
            <a:defPPr>
              <a:defRPr sz="2700" b="0">
                <a:solidFill>
                  <a:srgbClr val="151515"/>
                </a:solidFill>
                <a:latin typeface="OpenAI Sans"/>
                <a:ea typeface="OpenAI Sans"/>
                <a:cs typeface="OpenAI Sans"/>
              </a:defRPr>
            </a:defPPr>
          </a:lstStyle>
          <a:p>
            <a:pPr>
              <a:defRPr sz="2700" b="0">
                <a:solidFill>
                  <a:srgbClr val="151515"/>
                </a:solidFill>
                <a:latin typeface="OpenAI Sans"/>
                <a:ea typeface="OpenAI Sans"/>
                <a:cs typeface="OpenAI Sans"/>
              </a:defRPr>
            </a:pPr>
            <a:r>
              <a:rPr sz="2700" b="0">
                <a:solidFill>
                  <a:srgbClr val="151515"/>
                </a:solidFill>
                <a:latin typeface="OpenAI Sans"/>
                <a:ea typeface="OpenAI Sans"/>
                <a:cs typeface="OpenAI Sans"/>
              </a:rPr>
              <a:t>“Actually, make it ten minutes.”</a:t>
            </a:r>
          </a:p>
        </p:txBody>
      </p:sp>
      <p:sp>
        <p:nvSpPr>
          <p:cNvPr id="11" name="">
            <a:extLst>
              <a:ext uri="{FF2B5EF4-FFF2-40B4-BE49-F238E27FC236}">
                <ns2:creationId id="{B8E184EA-DF2A-475A-B04F-20A30B5F9D5F}"/>
              </a:ext>
            </a:extLst>
          </p:cNvPr>
          <p:cNvSpPr>
            <a:spLocks noGrp="1"/>
          </p:cNvSpPr>
          <p:nvPr/>
        </p:nvSpPr>
        <p:spPr>
          <a:xfrm>
            <a:off x="6181725" y="5610225"/>
            <a:ext cx="5238750" cy="552450"/>
          </a:xfrm>
          <a:prstGeom prst="rect">
            <a:avLst/>
          </a:prstGeom>
          <a:noFill/>
          <a:ln w="0">
            <a:noFill/>
          </a:ln>
        </p:spPr>
        <p:txBody>
          <a:bodyPr lIns="0" tIns="0" rIns="0" bIns="0" anchor="t">
            <a:noAutofit/>
          </a:bodyPr>
          <a:lstStyle>
            <a:defPPr>
              <a:defRPr sz="2025" b="0">
                <a:solidFill>
                  <a:srgbClr val="151515"/>
                </a:solidFill>
                <a:latin typeface="OpenAI Sans"/>
                <a:ea typeface="OpenAI Sans"/>
                <a:cs typeface="OpenAI Sans"/>
              </a:defRPr>
            </a:defPPr>
          </a:lstStyle>
          <a:p>
            <a:pPr>
              <a:defRPr sz="2025" b="0">
                <a:solidFill>
                  <a:srgbClr val="151515"/>
                </a:solidFill>
                <a:latin typeface="OpenAI Sans"/>
                <a:ea typeface="OpenAI Sans"/>
                <a:cs typeface="OpenAI Sans"/>
              </a:defRPr>
            </a:pPr>
            <a:r>
              <a:rPr sz="2025" b="0">
                <a:solidFill>
                  <a:srgbClr val="151515"/>
                </a:solidFill>
                <a:latin typeface="OpenAI Sans"/>
                <a:ea typeface="OpenAI Sans"/>
                <a:cs typeface="OpenAI Sans"/>
              </a:rPr>
              <a:t>Check the new plan. End the call.</a:t>
            </a:r>
          </a:p>
        </p:txBody>
      </p:sp>
    </p:spTree>
    <p:extLst>
      <p:ext uri="{BB962C8B-B14F-4D97-AF65-F5344CB8AC3E}">
        <ns4:creationId val="907748036"/>
      </p:ext>
    </p:extLst>
  </p:cSld>
  <p:transition spd="fast" advClick="1">
    <p:fade/>
  </p:transition>
</p:sld>
</file>

<file path=ppt/slides/slide5.xml><?xml version="1.0" encoding="utf-8"?>
<p:sld xmlns:a="http://schemas.openxmlformats.org/drawingml/2006/main" xmlns:ns2="http://schemas.microsoft.com/office/drawing/2014/main" xmlns:ns3="http://schemas.openxmlformats.org/drawingml/2006/chart" xmlns:ns5="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13" name="">
            <a:extLst>
              <a:ext uri="{FF2B5EF4-FFF2-40B4-BE49-F238E27FC236}">
                <ns2:creationId id="{C3DC1F61-28AA-4BA9-86B9-BD92A41BCF28}"/>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EF041790-41FD-43F6-BDA0-45A1DA71E4D5}"/>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05</a:t>
            </a:r>
          </a:p>
        </p:txBody>
      </p:sp>
      <p:sp>
        <p:nvSpPr>
          <p:cNvPr id="3" name="">
            <a:extLst>
              <a:ext uri="{FF2B5EF4-FFF2-40B4-BE49-F238E27FC236}">
                <ns2:creationId id="{0000D41E-5B7A-43E5-9A2B-55E4C9B70BF3}"/>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The pace of updates</a:t>
            </a:r>
          </a:p>
        </p:txBody>
      </p:sp>
      <p:sp>
        <p:nvSpPr>
          <p:cNvPr id="4" name="">
            <a:extLst>
              <a:ext uri="{FF2B5EF4-FFF2-40B4-BE49-F238E27FC236}">
                <ns2:creationId id="{7465438C-7F9B-498F-BC67-736759A2A7C4}"/>
              </a:ext>
            </a:extLst>
          </p:cNvPr>
          <p:cNvSpPr>
            <a:spLocks noGrp="1"/>
          </p:cNvSpPr>
          <p:nvPr/>
        </p:nvSpPr>
        <p:spPr>
          <a:xfrm>
            <a:off x="609600" y="1628775"/>
            <a:ext cx="2762250" cy="1352550"/>
          </a:xfrm>
          <a:prstGeom prst="rect">
            <a:avLst/>
          </a:prstGeom>
          <a:noFill/>
          <a:ln w="0">
            <a:noFill/>
          </a:ln>
        </p:spPr>
        <p:txBody>
          <a:bodyPr lIns="0" tIns="0" rIns="0" bIns="0" anchor="t">
            <a:noAutofit/>
          </a:bodyPr>
          <a:lstStyle>
            <a:defPPr>
              <a:defRPr sz="9000" b="0">
                <a:solidFill>
                  <a:srgbClr val="8F4CFF"/>
                </a:solidFill>
                <a:latin typeface="OpenAI Sans"/>
                <a:ea typeface="OpenAI Sans"/>
                <a:cs typeface="OpenAI Sans"/>
              </a:defRPr>
            </a:defPPr>
          </a:lstStyle>
          <a:p>
            <a:pPr>
              <a:defRPr sz="9000" b="0">
                <a:solidFill>
                  <a:srgbClr val="8F4CFF"/>
                </a:solidFill>
                <a:latin typeface="OpenAI Sans"/>
                <a:ea typeface="OpenAI Sans"/>
                <a:cs typeface="OpenAI Sans"/>
              </a:defRPr>
            </a:pPr>
            <a:r>
              <a:rPr sz="9000" b="0">
                <a:solidFill>
                  <a:srgbClr val="8F4CFF"/>
                </a:solidFill>
                <a:latin typeface="OpenAI Sans"/>
                <a:ea typeface="OpenAI Sans"/>
                <a:cs typeface="OpenAI Sans"/>
              </a:rPr>
              <a:t>122</a:t>
            </a:r>
          </a:p>
        </p:txBody>
      </p:sp>
      <p:sp>
        <p:nvSpPr>
          <p:cNvPr id="5" name="">
            <a:extLst>
              <a:ext uri="{FF2B5EF4-FFF2-40B4-BE49-F238E27FC236}">
                <ns2:creationId id="{FFEBA78E-BB3C-4771-BC70-AEAA94B34A0C}"/>
              </a:ext>
            </a:extLst>
          </p:cNvPr>
          <p:cNvSpPr>
            <a:spLocks noGrp="1"/>
          </p:cNvSpPr>
          <p:nvPr/>
        </p:nvSpPr>
        <p:spPr>
          <a:xfrm>
            <a:off x="657225" y="3038475"/>
            <a:ext cx="2895600" cy="704850"/>
          </a:xfrm>
          <a:prstGeom prst="rect">
            <a:avLst/>
          </a:prstGeom>
          <a:noFill/>
          <a:ln w="0">
            <a:noFill/>
          </a:ln>
        </p:spPr>
        <p:txBody>
          <a:bodyPr lIns="0" tIns="0" rIns="0" bIns="0" anchor="t">
            <a:noAutofit/>
          </a:bodyPr>
          <a:lstStyle>
            <a:defPPr>
              <a:defRPr sz="2175" b="0">
                <a:solidFill>
                  <a:srgbClr val="151515"/>
                </a:solidFill>
                <a:latin typeface="OpenAI Sans"/>
                <a:ea typeface="OpenAI Sans"/>
                <a:cs typeface="OpenAI Sans"/>
              </a:defRPr>
            </a:defPPr>
          </a:lstStyle>
          <a:p>
            <a:pPr>
              <a:defRPr sz="2175" b="0">
                <a:solidFill>
                  <a:srgbClr val="151515"/>
                </a:solidFill>
                <a:latin typeface="OpenAI Sans"/>
                <a:ea typeface="OpenAI Sans"/>
                <a:cs typeface="OpenAI Sans"/>
              </a:defRPr>
            </a:pPr>
            <a:r>
              <a:rPr sz="2175" b="0">
                <a:solidFill>
                  <a:srgbClr val="151515"/>
                </a:solidFill>
                <a:latin typeface="OpenAI Sans"/>
                <a:ea typeface="OpenAI Sans"/>
                <a:cs typeface="OpenAI Sans"/>
              </a:rPr>
              <a:t>dated changelog entries</a:t>
            </a:r>
          </a:p>
        </p:txBody>
      </p:sp>
      <p:sp>
        <p:nvSpPr>
          <p:cNvPr id="6" name="">
            <a:extLst>
              <a:ext uri="{FF2B5EF4-FFF2-40B4-BE49-F238E27FC236}">
                <ns2:creationId id="{5B187225-7ED7-4E61-8795-866E768790BC}"/>
              </a:ext>
            </a:extLst>
          </p:cNvPr>
          <p:cNvSpPr>
            <a:spLocks noGrp="1"/>
          </p:cNvSpPr>
          <p:nvPr/>
        </p:nvSpPr>
        <p:spPr>
          <a:xfrm>
            <a:off x="657225" y="4076700"/>
            <a:ext cx="2895600" cy="819150"/>
          </a:xfrm>
          <a:prstGeom prst="rect">
            <a:avLst/>
          </a:prstGeom>
          <a:noFill/>
          <a:ln w="0">
            <a:noFill/>
          </a:ln>
        </p:spPr>
        <p:txBody>
          <a:bodyPr lIns="0" tIns="0" rIns="0" bIns="0" anchor="t">
            <a:noAutofit/>
          </a:bodyPr>
          <a:lstStyle>
            <a:defPPr>
              <a:defRPr sz="2025" b="0">
                <a:solidFill>
                  <a:srgbClr val="555555"/>
                </a:solidFill>
                <a:latin typeface="OpenAI Sans"/>
                <a:ea typeface="OpenAI Sans"/>
                <a:cs typeface="OpenAI Sans"/>
              </a:defRPr>
            </a:defPPr>
          </a:lstStyle>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May 2025 to</a:t>
            </a:r>
          </a:p>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8 October 2026</a:t>
            </a:r>
          </a:p>
        </p:txBody>
      </p:sp>
      <p:graphicFrame>
        <p:nvGraphicFramePr>
          <p:cNvPr id="7" name="Chart">
            <a:extLst>
              <a:ext uri="{FF2B5EF4-FFF2-40B4-BE49-F238E27FC236}">
                <ns2:creationId id="{F83D3843-9374-44DF-8AB3-C25065FC0208}"/>
              </a:ext>
            </a:extLst>
          </p:cNvPr>
          <p:cNvGraphicFramePr/>
          <p:nvPr/>
        </p:nvGraphicFramePr>
        <p:xfrm>
          <a:off x="3695700" y="1695450"/>
          <a:ext cx="7905750" cy="3448050"/>
        </p:xfrm>
        <a:graphic>
          <a:graphicData uri="http://schemas.openxmlformats.org/drawingml/2006/chart">
            <ns3:chart r:id="R21b6de8e29924276"/>
          </a:graphicData>
        </a:graphic>
      </p:graphicFrame>
      <p:sp>
        <p:nvSpPr>
          <p:cNvPr id="8" name="">
            <a:extLst>
              <a:ext uri="{FF2B5EF4-FFF2-40B4-BE49-F238E27FC236}">
                <ns2:creationId id="{2B86259C-31F6-4567-8451-72261002782B}"/>
              </a:ext>
            </a:extLst>
          </p:cNvPr>
          <p:cNvSpPr>
            <a:spLocks noGrp="1"/>
          </p:cNvSpPr>
          <p:nvPr/>
        </p:nvSpPr>
        <p:spPr>
          <a:xfrm>
            <a:off x="3848100" y="5238750"/>
            <a:ext cx="1571625" cy="285750"/>
          </a:xfrm>
          <a:prstGeom prst="rect">
            <a:avLst/>
          </a:prstGeom>
          <a:noFill/>
          <a:ln w="0">
            <a:noFill/>
          </a:ln>
        </p:spPr>
        <p:txBody>
          <a:bodyPr lIns="0" tIns="0" rIns="0" bIns="0" anchor="t">
            <a:noAutofit/>
          </a:bodyPr>
          <a:lstStyle>
            <a:defPPr>
              <a:defRPr sz="1650" b="0">
                <a:solidFill>
                  <a:srgbClr val="555555"/>
                </a:solidFill>
                <a:latin typeface="OpenAI Sans"/>
                <a:ea typeface="OpenAI Sans"/>
                <a:cs typeface="OpenAI Sans"/>
              </a:defRPr>
            </a:defPPr>
          </a:lstStyle>
          <a:p>
            <a:pPr>
              <a:defRPr sz="1650" b="0">
                <a:solidFill>
                  <a:srgbClr val="555555"/>
                </a:solidFill>
                <a:latin typeface="OpenAI Sans"/>
                <a:ea typeface="OpenAI Sans"/>
                <a:cs typeface="OpenAI Sans"/>
              </a:defRPr>
            </a:pPr>
            <a:r>
              <a:rPr sz="1650" b="0">
                <a:solidFill>
                  <a:srgbClr val="555555"/>
                </a:solidFill>
                <a:latin typeface="OpenAI Sans"/>
                <a:ea typeface="OpenAI Sans"/>
                <a:cs typeface="OpenAI Sans"/>
              </a:rPr>
              <a:t>May 2025</a:t>
            </a:r>
          </a:p>
        </p:txBody>
      </p:sp>
      <p:sp>
        <p:nvSpPr>
          <p:cNvPr id="9" name="">
            <a:extLst>
              <a:ext uri="{FF2B5EF4-FFF2-40B4-BE49-F238E27FC236}">
                <ns2:creationId id="{3F935D22-477A-4D28-BC1F-AF83DE357E0F}"/>
              </a:ext>
            </a:extLst>
          </p:cNvPr>
          <p:cNvSpPr>
            <a:spLocks noGrp="1"/>
          </p:cNvSpPr>
          <p:nvPr/>
        </p:nvSpPr>
        <p:spPr>
          <a:xfrm>
            <a:off x="7058025" y="5238750"/>
            <a:ext cx="1571625" cy="285750"/>
          </a:xfrm>
          <a:prstGeom prst="rect">
            <a:avLst/>
          </a:prstGeom>
          <a:noFill/>
          <a:ln w="0">
            <a:noFill/>
          </a:ln>
        </p:spPr>
        <p:txBody>
          <a:bodyPr lIns="0" tIns="0" rIns="0" bIns="0" anchor="t">
            <a:noAutofit/>
          </a:bodyPr>
          <a:lstStyle>
            <a:defPPr>
              <a:defRPr sz="1650" b="0">
                <a:solidFill>
                  <a:srgbClr val="555555"/>
                </a:solidFill>
                <a:latin typeface="OpenAI Sans"/>
                <a:ea typeface="OpenAI Sans"/>
                <a:cs typeface="OpenAI Sans"/>
              </a:defRPr>
            </a:defPPr>
          </a:lstStyle>
          <a:p>
            <a:pPr>
              <a:defRPr sz="1650" b="0">
                <a:solidFill>
                  <a:srgbClr val="555555"/>
                </a:solidFill>
                <a:latin typeface="OpenAI Sans"/>
                <a:ea typeface="OpenAI Sans"/>
                <a:cs typeface="OpenAI Sans"/>
              </a:defRPr>
            </a:pPr>
            <a:r>
              <a:rPr sz="1650" b="0">
                <a:solidFill>
                  <a:srgbClr val="555555"/>
                </a:solidFill>
                <a:latin typeface="OpenAI Sans"/>
                <a:ea typeface="OpenAI Sans"/>
                <a:cs typeface="OpenAI Sans"/>
              </a:rPr>
              <a:t>Jan 2026</a:t>
            </a:r>
          </a:p>
        </p:txBody>
      </p:sp>
      <p:sp>
        <p:nvSpPr>
          <p:cNvPr id="10" name="">
            <a:extLst>
              <a:ext uri="{FF2B5EF4-FFF2-40B4-BE49-F238E27FC236}">
                <ns2:creationId id="{9A0F861E-0637-46B6-A044-C3340A42053E}"/>
              </a:ext>
            </a:extLst>
          </p:cNvPr>
          <p:cNvSpPr>
            <a:spLocks noGrp="1"/>
          </p:cNvSpPr>
          <p:nvPr/>
        </p:nvSpPr>
        <p:spPr>
          <a:xfrm>
            <a:off x="10877550" y="5238750"/>
            <a:ext cx="809625" cy="285750"/>
          </a:xfrm>
          <a:prstGeom prst="rect">
            <a:avLst/>
          </a:prstGeom>
          <a:noFill/>
          <a:ln w="0">
            <a:noFill/>
          </a:ln>
        </p:spPr>
        <p:txBody>
          <a:bodyPr lIns="0" tIns="0" rIns="0" bIns="0" anchor="t">
            <a:noAutofit/>
          </a:bodyPr>
          <a:lstStyle>
            <a:defPPr>
              <a:defRPr sz="1650" b="0">
                <a:solidFill>
                  <a:srgbClr val="555555"/>
                </a:solidFill>
                <a:latin typeface="OpenAI Sans"/>
                <a:ea typeface="OpenAI Sans"/>
                <a:cs typeface="OpenAI Sans"/>
              </a:defRPr>
            </a:defPPr>
          </a:lstStyle>
          <a:p>
            <a:pPr>
              <a:defRPr sz="1650" b="0">
                <a:solidFill>
                  <a:srgbClr val="555555"/>
                </a:solidFill>
                <a:latin typeface="OpenAI Sans"/>
                <a:ea typeface="OpenAI Sans"/>
                <a:cs typeface="OpenAI Sans"/>
              </a:defRPr>
            </a:pPr>
            <a:r>
              <a:rPr sz="1650" b="0">
                <a:solidFill>
                  <a:srgbClr val="555555"/>
                </a:solidFill>
                <a:latin typeface="OpenAI Sans"/>
                <a:ea typeface="OpenAI Sans"/>
                <a:cs typeface="OpenAI Sans"/>
              </a:rPr>
              <a:t>Oct*</a:t>
            </a:r>
          </a:p>
        </p:txBody>
      </p:sp>
      <p:sp>
        <p:nvSpPr>
          <p:cNvPr id="11" name="">
            <a:extLst>
              <a:ext uri="{FF2B5EF4-FFF2-40B4-BE49-F238E27FC236}">
                <ns2:creationId id="{9218ED78-0FCE-4767-9D27-EE7D95DDBE85}"/>
              </a:ext>
            </a:extLst>
          </p:cNvPr>
          <p:cNvSpPr>
            <a:spLocks noGrp="1"/>
          </p:cNvSpPr>
          <p:nvPr/>
        </p:nvSpPr>
        <p:spPr>
          <a:xfrm>
            <a:off x="3714750" y="5686425"/>
            <a:ext cx="7953375" cy="285750"/>
          </a:xfrm>
          <a:prstGeom prst="rect">
            <a:avLst/>
          </a:prstGeom>
          <a:noFill/>
          <a:ln w="0">
            <a:noFill/>
          </a:ln>
        </p:spPr>
        <p:txBody>
          <a:bodyPr lIns="0" tIns="0" rIns="0" bIns="0" anchor="t">
            <a:noAutofit/>
          </a:bodyPr>
          <a:lstStyle>
            <a:defPPr>
              <a:defRPr sz="1725" b="0">
                <a:solidFill>
                  <a:srgbClr val="151515"/>
                </a:solidFill>
                <a:latin typeface="OpenAI Sans"/>
                <a:ea typeface="OpenAI Sans"/>
                <a:cs typeface="OpenAI Sans"/>
              </a:defRPr>
            </a:defPPr>
          </a:lstStyle>
          <a:p>
            <a:pPr>
              <a:defRPr sz="1725" b="0">
                <a:solidFill>
                  <a:srgbClr val="151515"/>
                </a:solidFill>
                <a:latin typeface="OpenAI Sans"/>
                <a:ea typeface="OpenAI Sans"/>
                <a:cs typeface="OpenAI Sans"/>
              </a:defRPr>
            </a:pPr>
            <a:r>
              <a:rPr sz="1725" b="0">
                <a:solidFill>
                  <a:srgbClr val="151515"/>
                </a:solidFill>
                <a:latin typeface="OpenAI Sans"/>
                <a:ea typeface="OpenAI Sans"/>
                <a:cs typeface="OpenAI Sans"/>
              </a:rPr>
              <a:t>Each dot = one entry. </a:t>
            </a:r>
            <a:r>
              <a:rPr sz="1725" b="0">
                <a:solidFill>
                  <a:srgbClr val="151515"/>
                </a:solidFill>
                <a:latin typeface="OpenAI Sans"/>
                <a:ea typeface="OpenAI Sans"/>
                <a:cs typeface="OpenAI Sans"/>
                <a:hlinkClick r:id="R49746b8b04254ea6"/>
              </a:rPr>
              <a:t>Play the update wall ↗</a:t>
            </a:r>
          </a:p>
        </p:txBody>
      </p:sp>
      <p:sp>
        <p:nvSpPr>
          <p:cNvPr id="12" name="">
            <a:extLst>
              <a:ext uri="{FF2B5EF4-FFF2-40B4-BE49-F238E27FC236}">
                <ns2:creationId id="{88DB18E4-806B-4DAE-AC85-420C3D48C102}"/>
              </a:ext>
            </a:extLst>
          </p:cNvPr>
          <p:cNvSpPr>
            <a:spLocks noGrp="1"/>
          </p:cNvSpPr>
          <p:nvPr/>
        </p:nvSpPr>
        <p:spPr>
          <a:xfrm>
            <a:off x="609600" y="6134100"/>
            <a:ext cx="109347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Features, fixes and model changes. Indexed 12 Oct; *October is partial.</a:t>
            </a:r>
          </a:p>
        </p:txBody>
      </p:sp>
    </p:spTree>
    <p:extLst>
      <p:ext uri="{BB962C8B-B14F-4D97-AF65-F5344CB8AC3E}">
        <ns5:creationId val="1937109632"/>
      </p:ext>
    </p:extLst>
  </p:cSld>
  <p:transition spd="fast" advClick="1">
    <p:fade/>
  </p:transition>
</p:sld>
</file>

<file path=ppt/slides/slide6.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21" name="">
            <a:extLst>
              <a:ext uri="{FF2B5EF4-FFF2-40B4-BE49-F238E27FC236}">
                <ns2:creationId id="{9E13645D-05F9-45CB-88D0-3DF367E1516C}"/>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3C0F256F-4355-400D-BE73-C8B3CEEE7942}"/>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06</a:t>
            </a:r>
          </a:p>
        </p:txBody>
      </p:sp>
      <p:sp>
        <p:nvSpPr>
          <p:cNvPr id="3" name="">
            <a:extLst>
              <a:ext uri="{FF2B5EF4-FFF2-40B4-BE49-F238E27FC236}">
                <ns2:creationId id="{D98DA8B6-86F2-4F89-8C75-E041A0604F5D}"/>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Useful without writing code</a:t>
            </a:r>
          </a:p>
        </p:txBody>
      </p:sp>
      <p:sp>
        <p:nvSpPr>
          <p:cNvPr id="4" name="">
            <a:extLst>
              <a:ext uri="{FF2B5EF4-FFF2-40B4-BE49-F238E27FC236}">
                <ns2:creationId id="{14038625-55AA-4E2A-91DA-5E17F745BCAF}"/>
              </a:ext>
            </a:extLst>
          </p:cNvPr>
          <p:cNvSpPr>
            <a:spLocks noGrp="1"/>
          </p:cNvSpPr>
          <p:nvPr/>
        </p:nvSpPr>
        <p:spPr>
          <a:xfrm>
            <a:off x="609600" y="1809750"/>
            <a:ext cx="2609850" cy="323850"/>
          </a:xfrm>
          <a:prstGeom prst="rect">
            <a:avLst/>
          </a:prstGeom>
          <a:noFill/>
          <a:ln w="0">
            <a:noFill/>
          </a:ln>
        </p:spPr>
        <p:txBody>
          <a:bodyPr lIns="0" tIns="0" rIns="0" bIns="0" anchor="t">
            <a:noAutofit/>
          </a:bodyPr>
          <a:lstStyle>
            <a:defPPr>
              <a:defRPr sz="1800" b="0">
                <a:solidFill>
                  <a:srgbClr val="8F4CFF"/>
                </a:solidFill>
                <a:latin typeface="OpenAI Sans"/>
                <a:ea typeface="OpenAI Sans"/>
                <a:cs typeface="OpenAI Sans"/>
              </a:defRPr>
            </a:defPPr>
          </a:lstStyle>
          <a:p>
            <a:pPr>
              <a:defRPr sz="1800" b="0">
                <a:solidFill>
                  <a:srgbClr val="8F4CFF"/>
                </a:solidFill>
                <a:latin typeface="OpenAI Sans"/>
                <a:ea typeface="OpenAI Sans"/>
                <a:cs typeface="OpenAI Sans"/>
              </a:defRPr>
            </a:pPr>
            <a:r>
              <a:rPr sz="1800" b="0">
                <a:solidFill>
                  <a:srgbClr val="8F4CFF"/>
                </a:solidFill>
                <a:latin typeface="OpenAI Sans"/>
                <a:ea typeface="OpenAI Sans"/>
                <a:cs typeface="OpenAI Sans"/>
              </a:rPr>
              <a:t>May 2026</a:t>
            </a:r>
          </a:p>
        </p:txBody>
      </p:sp>
      <p:pic>
        <p:nvPicPr>
          <p:cNvPr id="5" name="">
            <a:extLst>
              <a:ext uri="{FF2B5EF4-FFF2-40B4-BE49-F238E27FC236}">
                <ns2:creationId id="{2B7F8CC3-CD66-4175-9089-8C0A5E9F55FD}"/>
              </a:ext>
            </a:extLst>
          </p:cNvPr>
          <p:cNvPicPr>
            <a:picLocks noChangeAspect="1"/>
          </p:cNvPicPr>
          <p:nvPr/>
        </p:nvPicPr>
        <p:blipFill>
          <a:blip r:embed="R9e09736aca554390"/>
          <a:stretch/>
        </p:blipFill>
        <p:spPr>
          <a:xfrm>
            <a:off x="609600" y="2879237"/>
            <a:ext cx="2552700" cy="851876"/>
          </a:xfrm>
          <a:prstGeom prst="rect">
            <a:avLst/>
          </a:prstGeom>
        </p:spPr>
      </p:pic>
      <p:sp>
        <p:nvSpPr>
          <p:cNvPr id="6" name="">
            <a:extLst>
              <a:ext uri="{FF2B5EF4-FFF2-40B4-BE49-F238E27FC236}">
                <ns2:creationId id="{BB94A0E3-55EC-45EC-B048-4AD1929F4FD4}"/>
              </a:ext>
            </a:extLst>
          </p:cNvPr>
          <p:cNvSpPr>
            <a:spLocks noGrp="1"/>
          </p:cNvSpPr>
          <p:nvPr/>
        </p:nvSpPr>
        <p:spPr>
          <a:xfrm>
            <a:off x="609600" y="4543425"/>
            <a:ext cx="2581275" cy="904875"/>
          </a:xfrm>
          <a:prstGeom prst="rect">
            <a:avLst/>
          </a:prstGeom>
          <a:noFill/>
          <a:ln w="0">
            <a:noFill/>
          </a:ln>
        </p:spPr>
        <p:txBody>
          <a:bodyPr lIns="0" tIns="0" rIns="0" bIns="0" anchor="t">
            <a:noAutofit/>
          </a:bodyPr>
          <a:lstStyle>
            <a:defPPr>
              <a:defRPr sz="2400" b="0">
                <a:solidFill>
                  <a:srgbClr val="151515"/>
                </a:solidFill>
                <a:latin typeface="OpenAI Sans"/>
                <a:ea typeface="OpenAI Sans"/>
                <a:cs typeface="OpenAI Sans"/>
              </a:defRPr>
            </a:defPPr>
          </a:lstStyle>
          <a:p>
            <a:pPr>
              <a:defRPr sz="2400" b="0">
                <a:solidFill>
                  <a:srgbClr val="151515"/>
                </a:solidFill>
                <a:latin typeface="OpenAI Sans"/>
                <a:ea typeface="OpenAI Sans"/>
                <a:cs typeface="OpenAI Sans"/>
              </a:defRPr>
            </a:pPr>
            <a:r>
              <a:rPr sz="2400" b="0">
                <a:solidFill>
                  <a:srgbClr val="151515"/>
                </a:solidFill>
                <a:latin typeface="OpenAI Sans"/>
                <a:ea typeface="OpenAI Sans"/>
                <a:cs typeface="OpenAI Sans"/>
              </a:rPr>
              <a:t>Show a screen</a:t>
            </a:r>
          </a:p>
        </p:txBody>
      </p:sp>
      <p:sp>
        <p:nvSpPr>
          <p:cNvPr id="7" name="">
            <a:extLst>
              <a:ext uri="{FF2B5EF4-FFF2-40B4-BE49-F238E27FC236}">
                <ns2:creationId id="{88B094D6-0FEC-43F1-B290-32F617597FE0}"/>
              </a:ext>
            </a:extLst>
          </p:cNvPr>
          <p:cNvSpPr>
            <a:spLocks noGrp="1"/>
          </p:cNvSpPr>
          <p:nvPr/>
        </p:nvSpPr>
        <p:spPr>
          <a:xfrm>
            <a:off x="609600" y="5505450"/>
            <a:ext cx="2590800" cy="381000"/>
          </a:xfrm>
          <a:prstGeom prst="rect">
            <a:avLst/>
          </a:prstGeom>
          <a:noFill/>
          <a:ln w="0">
            <a:noFill/>
          </a:ln>
        </p:spPr>
        <p:txBody>
          <a:bodyPr lIns="0" tIns="0" rIns="0" bIns="0" anchor="t">
            <a:noAutofit/>
          </a:bodyPr>
          <a:lstStyle>
            <a:defPPr>
              <a:defRPr sz="1725" b="0">
                <a:solidFill>
                  <a:srgbClr val="555555"/>
                </a:solidFill>
                <a:latin typeface="OpenAI Sans"/>
                <a:ea typeface="OpenAI Sans"/>
                <a:cs typeface="OpenAI Sans"/>
              </a:defRPr>
            </a:defPPr>
          </a:lstStyle>
          <a:p>
            <a:pPr>
              <a:defRPr sz="1725" b="0">
                <a:solidFill>
                  <a:srgbClr val="555555"/>
                </a:solidFill>
                <a:latin typeface="OpenAI Sans"/>
                <a:ea typeface="OpenAI Sans"/>
                <a:cs typeface="OpenAI Sans"/>
              </a:defRPr>
            </a:pPr>
            <a:r>
              <a:rPr sz="1725" b="0">
                <a:solidFill>
                  <a:srgbClr val="555555"/>
                </a:solidFill>
                <a:latin typeface="OpenAI Sans"/>
                <a:ea typeface="OpenAI Sans"/>
                <a:cs typeface="OpenAI Sans"/>
              </a:rPr>
              <a:t>Appshots</a:t>
            </a:r>
          </a:p>
        </p:txBody>
      </p:sp>
      <p:sp>
        <p:nvSpPr>
          <p:cNvPr id="8" name="">
            <a:extLst>
              <a:ext uri="{FF2B5EF4-FFF2-40B4-BE49-F238E27FC236}">
                <ns2:creationId id="{B1D3D108-F3C7-4B07-ACEA-C0070D40842E}"/>
              </a:ext>
            </a:extLst>
          </p:cNvPr>
          <p:cNvSpPr>
            <a:spLocks noGrp="1"/>
          </p:cNvSpPr>
          <p:nvPr/>
        </p:nvSpPr>
        <p:spPr>
          <a:xfrm>
            <a:off x="3409950" y="1809750"/>
            <a:ext cx="2609850" cy="323850"/>
          </a:xfrm>
          <a:prstGeom prst="rect">
            <a:avLst/>
          </a:prstGeom>
          <a:noFill/>
          <a:ln w="0">
            <a:noFill/>
          </a:ln>
        </p:spPr>
        <p:txBody>
          <a:bodyPr lIns="0" tIns="0" rIns="0" bIns="0" anchor="t">
            <a:noAutofit/>
          </a:bodyPr>
          <a:lstStyle>
            <a:defPPr>
              <a:defRPr sz="1800" b="0">
                <a:solidFill>
                  <a:srgbClr val="8F4CFF"/>
                </a:solidFill>
                <a:latin typeface="OpenAI Sans"/>
                <a:ea typeface="OpenAI Sans"/>
                <a:cs typeface="OpenAI Sans"/>
              </a:defRPr>
            </a:defPPr>
          </a:lstStyle>
          <a:p>
            <a:pPr>
              <a:defRPr sz="1800" b="0">
                <a:solidFill>
                  <a:srgbClr val="8F4CFF"/>
                </a:solidFill>
                <a:latin typeface="OpenAI Sans"/>
                <a:ea typeface="OpenAI Sans"/>
                <a:cs typeface="OpenAI Sans"/>
              </a:defRPr>
            </a:pPr>
            <a:r>
              <a:rPr sz="1800" b="0">
                <a:solidFill>
                  <a:srgbClr val="8F4CFF"/>
                </a:solidFill>
                <a:latin typeface="OpenAI Sans"/>
                <a:ea typeface="OpenAI Sans"/>
                <a:cs typeface="OpenAI Sans"/>
              </a:rPr>
              <a:t>June 2026</a:t>
            </a:r>
          </a:p>
        </p:txBody>
      </p:sp>
      <p:pic>
        <p:nvPicPr>
          <p:cNvPr id="9" name="">
            <a:extLst>
              <a:ext uri="{FF2B5EF4-FFF2-40B4-BE49-F238E27FC236}">
                <ns2:creationId id="{309EA375-8C03-44F7-8644-687FB6DCB714}"/>
              </a:ext>
            </a:extLst>
          </p:cNvPr>
          <p:cNvPicPr>
            <a:picLocks noChangeAspect="1"/>
          </p:cNvPicPr>
          <p:nvPr/>
        </p:nvPicPr>
        <p:blipFill>
          <a:blip r:embed="R4449e763c83e4fec"/>
          <a:stretch/>
        </p:blipFill>
        <p:spPr>
          <a:xfrm>
            <a:off x="3409950" y="2587667"/>
            <a:ext cx="2552700" cy="1435016"/>
          </a:xfrm>
          <a:prstGeom prst="rect">
            <a:avLst/>
          </a:prstGeom>
        </p:spPr>
      </p:pic>
      <p:sp>
        <p:nvSpPr>
          <p:cNvPr id="10" name="">
            <a:extLst>
              <a:ext uri="{FF2B5EF4-FFF2-40B4-BE49-F238E27FC236}">
                <ns2:creationId id="{9DAF719D-E46B-4A1B-AA43-1CBD63E9E2BE}"/>
              </a:ext>
            </a:extLst>
          </p:cNvPr>
          <p:cNvSpPr>
            <a:spLocks noGrp="1"/>
          </p:cNvSpPr>
          <p:nvPr/>
        </p:nvSpPr>
        <p:spPr>
          <a:xfrm>
            <a:off x="3409950" y="4543425"/>
            <a:ext cx="2581275" cy="904875"/>
          </a:xfrm>
          <a:prstGeom prst="rect">
            <a:avLst/>
          </a:prstGeom>
          <a:noFill/>
          <a:ln w="0">
            <a:noFill/>
          </a:ln>
        </p:spPr>
        <p:txBody>
          <a:bodyPr lIns="0" tIns="0" rIns="0" bIns="0" anchor="t">
            <a:noAutofit/>
          </a:bodyPr>
          <a:lstStyle>
            <a:defPPr>
              <a:defRPr sz="2400" b="0">
                <a:solidFill>
                  <a:srgbClr val="151515"/>
                </a:solidFill>
                <a:latin typeface="OpenAI Sans"/>
                <a:ea typeface="OpenAI Sans"/>
                <a:cs typeface="OpenAI Sans"/>
              </a:defRPr>
            </a:defPPr>
          </a:lstStyle>
          <a:p>
            <a:pPr>
              <a:defRPr sz="2400" b="0">
                <a:solidFill>
                  <a:srgbClr val="151515"/>
                </a:solidFill>
                <a:latin typeface="OpenAI Sans"/>
                <a:ea typeface="OpenAI Sans"/>
                <a:cs typeface="OpenAI Sans"/>
              </a:defRPr>
            </a:pPr>
            <a:r>
              <a:rPr sz="2400" b="0">
                <a:solidFill>
                  <a:srgbClr val="151515"/>
                </a:solidFill>
                <a:latin typeface="OpenAI Sans"/>
                <a:ea typeface="OpenAI Sans"/>
                <a:cs typeface="OpenAI Sans"/>
              </a:rPr>
              <a:t>Share a page</a:t>
            </a:r>
          </a:p>
        </p:txBody>
      </p:sp>
      <p:sp>
        <p:nvSpPr>
          <p:cNvPr id="11" name="">
            <a:extLst>
              <a:ext uri="{FF2B5EF4-FFF2-40B4-BE49-F238E27FC236}">
                <ns2:creationId id="{E3CDC76D-FC8C-4FB9-999A-73CC72DE7F0F}"/>
              </a:ext>
            </a:extLst>
          </p:cNvPr>
          <p:cNvSpPr>
            <a:spLocks noGrp="1"/>
          </p:cNvSpPr>
          <p:nvPr/>
        </p:nvSpPr>
        <p:spPr>
          <a:xfrm>
            <a:off x="3409950" y="5505450"/>
            <a:ext cx="2590800" cy="381000"/>
          </a:xfrm>
          <a:prstGeom prst="rect">
            <a:avLst/>
          </a:prstGeom>
          <a:noFill/>
          <a:ln w="0">
            <a:noFill/>
          </a:ln>
        </p:spPr>
        <p:txBody>
          <a:bodyPr lIns="0" tIns="0" rIns="0" bIns="0" anchor="t">
            <a:noAutofit/>
          </a:bodyPr>
          <a:lstStyle>
            <a:defPPr>
              <a:defRPr sz="1725" b="0">
                <a:solidFill>
                  <a:srgbClr val="555555"/>
                </a:solidFill>
                <a:latin typeface="OpenAI Sans"/>
                <a:ea typeface="OpenAI Sans"/>
                <a:cs typeface="OpenAI Sans"/>
              </a:defRPr>
            </a:defPPr>
          </a:lstStyle>
          <a:p>
            <a:pPr>
              <a:defRPr sz="1725" b="0">
                <a:solidFill>
                  <a:srgbClr val="555555"/>
                </a:solidFill>
                <a:latin typeface="OpenAI Sans"/>
                <a:ea typeface="OpenAI Sans"/>
                <a:cs typeface="OpenAI Sans"/>
              </a:defRPr>
            </a:pPr>
            <a:r>
              <a:rPr sz="1725" b="0">
                <a:solidFill>
                  <a:srgbClr val="555555"/>
                </a:solidFill>
                <a:latin typeface="OpenAI Sans"/>
                <a:ea typeface="OpenAI Sans"/>
                <a:cs typeface="OpenAI Sans"/>
              </a:rPr>
              <a:t>Sites</a:t>
            </a:r>
          </a:p>
        </p:txBody>
      </p:sp>
      <p:sp>
        <p:nvSpPr>
          <p:cNvPr id="12" name="">
            <a:extLst>
              <a:ext uri="{FF2B5EF4-FFF2-40B4-BE49-F238E27FC236}">
                <ns2:creationId id="{3536B3EA-64BA-4074-A6E1-B1389D899277}"/>
              </a:ext>
            </a:extLst>
          </p:cNvPr>
          <p:cNvSpPr>
            <a:spLocks noGrp="1"/>
          </p:cNvSpPr>
          <p:nvPr/>
        </p:nvSpPr>
        <p:spPr>
          <a:xfrm>
            <a:off x="6210300" y="1809750"/>
            <a:ext cx="2609850" cy="323850"/>
          </a:xfrm>
          <a:prstGeom prst="rect">
            <a:avLst/>
          </a:prstGeom>
          <a:noFill/>
          <a:ln w="0">
            <a:noFill/>
          </a:ln>
        </p:spPr>
        <p:txBody>
          <a:bodyPr lIns="0" tIns="0" rIns="0" bIns="0" anchor="t">
            <a:noAutofit/>
          </a:bodyPr>
          <a:lstStyle>
            <a:defPPr>
              <a:defRPr sz="1800" b="0">
                <a:solidFill>
                  <a:srgbClr val="8F4CFF"/>
                </a:solidFill>
                <a:latin typeface="OpenAI Sans"/>
                <a:ea typeface="OpenAI Sans"/>
                <a:cs typeface="OpenAI Sans"/>
              </a:defRPr>
            </a:defPPr>
          </a:lstStyle>
          <a:p>
            <a:pPr>
              <a:defRPr sz="1800" b="0">
                <a:solidFill>
                  <a:srgbClr val="8F4CFF"/>
                </a:solidFill>
                <a:latin typeface="OpenAI Sans"/>
                <a:ea typeface="OpenAI Sans"/>
                <a:cs typeface="OpenAI Sans"/>
              </a:defRPr>
            </a:pPr>
            <a:r>
              <a:rPr sz="1800" b="0">
                <a:solidFill>
                  <a:srgbClr val="8F4CFF"/>
                </a:solidFill>
                <a:latin typeface="OpenAI Sans"/>
                <a:ea typeface="OpenAI Sans"/>
                <a:cs typeface="OpenAI Sans"/>
              </a:rPr>
              <a:t>July 2026</a:t>
            </a:r>
          </a:p>
        </p:txBody>
      </p:sp>
      <p:pic>
        <p:nvPicPr>
          <p:cNvPr id="13" name="">
            <a:extLst>
              <a:ext uri="{FF2B5EF4-FFF2-40B4-BE49-F238E27FC236}">
                <ns2:creationId id="{C1E20268-4262-470F-A698-F62C6AF19DF6}"/>
              </a:ext>
            </a:extLst>
          </p:cNvPr>
          <p:cNvPicPr>
            <a:picLocks noChangeAspect="1"/>
          </p:cNvPicPr>
          <p:nvPr/>
        </p:nvPicPr>
        <p:blipFill>
          <a:blip r:embed="R9a2e5a524283467d"/>
          <a:stretch/>
        </p:blipFill>
        <p:spPr>
          <a:xfrm>
            <a:off x="6281992" y="2400300"/>
            <a:ext cx="2409316" cy="1809750"/>
          </a:xfrm>
          <a:prstGeom prst="rect">
            <a:avLst/>
          </a:prstGeom>
        </p:spPr>
      </p:pic>
      <p:sp>
        <p:nvSpPr>
          <p:cNvPr id="14" name="">
            <a:extLst>
              <a:ext uri="{FF2B5EF4-FFF2-40B4-BE49-F238E27FC236}">
                <ns2:creationId id="{C13574C9-D531-40A3-B6A6-78ED64726511}"/>
              </a:ext>
            </a:extLst>
          </p:cNvPr>
          <p:cNvSpPr>
            <a:spLocks noGrp="1"/>
          </p:cNvSpPr>
          <p:nvPr/>
        </p:nvSpPr>
        <p:spPr>
          <a:xfrm>
            <a:off x="6210300" y="4543425"/>
            <a:ext cx="2581275" cy="904875"/>
          </a:xfrm>
          <a:prstGeom prst="rect">
            <a:avLst/>
          </a:prstGeom>
          <a:noFill/>
          <a:ln w="0">
            <a:noFill/>
          </a:ln>
        </p:spPr>
        <p:txBody>
          <a:bodyPr lIns="0" tIns="0" rIns="0" bIns="0" anchor="t">
            <a:noAutofit/>
          </a:bodyPr>
          <a:lstStyle>
            <a:defPPr>
              <a:defRPr sz="2400" b="0">
                <a:solidFill>
                  <a:srgbClr val="151515"/>
                </a:solidFill>
                <a:latin typeface="OpenAI Sans"/>
                <a:ea typeface="OpenAI Sans"/>
                <a:cs typeface="OpenAI Sans"/>
              </a:defRPr>
            </a:defPPr>
          </a:lstStyle>
          <a:p>
            <a:pPr>
              <a:defRPr sz="2400" b="0">
                <a:solidFill>
                  <a:srgbClr val="151515"/>
                </a:solidFill>
                <a:latin typeface="OpenAI Sans"/>
                <a:ea typeface="OpenAI Sans"/>
                <a:cs typeface="OpenAI Sans"/>
              </a:defRPr>
            </a:pPr>
            <a:r>
              <a:rPr sz="2400" b="0">
                <a:solidFill>
                  <a:srgbClr val="151515"/>
                </a:solidFill>
                <a:latin typeface="OpenAI Sans"/>
                <a:ea typeface="OpenAI Sans"/>
                <a:cs typeface="OpenAI Sans"/>
              </a:rPr>
              <a:t>Talk an idea through</a:t>
            </a:r>
          </a:p>
        </p:txBody>
      </p:sp>
      <p:sp>
        <p:nvSpPr>
          <p:cNvPr id="15" name="">
            <a:extLst>
              <a:ext uri="{FF2B5EF4-FFF2-40B4-BE49-F238E27FC236}">
                <ns2:creationId id="{D3B04E89-7728-4838-A73C-3DDDE299A715}"/>
              </a:ext>
            </a:extLst>
          </p:cNvPr>
          <p:cNvSpPr>
            <a:spLocks noGrp="1"/>
          </p:cNvSpPr>
          <p:nvPr/>
        </p:nvSpPr>
        <p:spPr>
          <a:xfrm>
            <a:off x="6210300" y="5505450"/>
            <a:ext cx="2590800" cy="381000"/>
          </a:xfrm>
          <a:prstGeom prst="rect">
            <a:avLst/>
          </a:prstGeom>
          <a:noFill/>
          <a:ln w="0">
            <a:noFill/>
          </a:ln>
        </p:spPr>
        <p:txBody>
          <a:bodyPr lIns="0" tIns="0" rIns="0" bIns="0" anchor="t">
            <a:noAutofit/>
          </a:bodyPr>
          <a:lstStyle>
            <a:defPPr>
              <a:defRPr sz="1725" b="0">
                <a:solidFill>
                  <a:srgbClr val="555555"/>
                </a:solidFill>
                <a:latin typeface="OpenAI Sans"/>
                <a:ea typeface="OpenAI Sans"/>
                <a:cs typeface="OpenAI Sans"/>
              </a:defRPr>
            </a:defPPr>
          </a:lstStyle>
          <a:p>
            <a:pPr>
              <a:defRPr sz="1725" b="0">
                <a:solidFill>
                  <a:srgbClr val="555555"/>
                </a:solidFill>
                <a:latin typeface="OpenAI Sans"/>
                <a:ea typeface="OpenAI Sans"/>
                <a:cs typeface="OpenAI Sans"/>
              </a:defRPr>
            </a:pPr>
            <a:r>
              <a:rPr sz="1725" b="0">
                <a:solidFill>
                  <a:srgbClr val="555555"/>
                </a:solidFill>
                <a:latin typeface="OpenAI Sans"/>
                <a:ea typeface="OpenAI Sans"/>
                <a:cs typeface="OpenAI Sans"/>
              </a:rPr>
              <a:t>Voice</a:t>
            </a:r>
          </a:p>
        </p:txBody>
      </p:sp>
      <p:sp>
        <p:nvSpPr>
          <p:cNvPr id="16" name="">
            <a:extLst>
              <a:ext uri="{FF2B5EF4-FFF2-40B4-BE49-F238E27FC236}">
                <ns2:creationId id="{27BF81C6-7599-4DEC-AE2D-ECE3B4DBB40D}"/>
              </a:ext>
            </a:extLst>
          </p:cNvPr>
          <p:cNvSpPr>
            <a:spLocks noGrp="1"/>
          </p:cNvSpPr>
          <p:nvPr/>
        </p:nvSpPr>
        <p:spPr>
          <a:xfrm>
            <a:off x="9010650" y="1809750"/>
            <a:ext cx="2609850" cy="323850"/>
          </a:xfrm>
          <a:prstGeom prst="rect">
            <a:avLst/>
          </a:prstGeom>
          <a:noFill/>
          <a:ln w="0">
            <a:noFill/>
          </a:ln>
        </p:spPr>
        <p:txBody>
          <a:bodyPr lIns="0" tIns="0" rIns="0" bIns="0" anchor="t">
            <a:noAutofit/>
          </a:bodyPr>
          <a:lstStyle>
            <a:defPPr>
              <a:defRPr sz="1800" b="0">
                <a:solidFill>
                  <a:srgbClr val="8F4CFF"/>
                </a:solidFill>
                <a:latin typeface="OpenAI Sans"/>
                <a:ea typeface="OpenAI Sans"/>
                <a:cs typeface="OpenAI Sans"/>
              </a:defRPr>
            </a:defPPr>
          </a:lstStyle>
          <a:p>
            <a:pPr>
              <a:defRPr sz="1800" b="0">
                <a:solidFill>
                  <a:srgbClr val="8F4CFF"/>
                </a:solidFill>
                <a:latin typeface="OpenAI Sans"/>
                <a:ea typeface="OpenAI Sans"/>
                <a:cs typeface="OpenAI Sans"/>
              </a:defRPr>
            </a:pPr>
            <a:r>
              <a:rPr sz="1800" b="0">
                <a:solidFill>
                  <a:srgbClr val="8F4CFF"/>
                </a:solidFill>
                <a:latin typeface="OpenAI Sans"/>
                <a:ea typeface="OpenAI Sans"/>
                <a:cs typeface="OpenAI Sans"/>
              </a:rPr>
              <a:t>September 2026</a:t>
            </a:r>
          </a:p>
        </p:txBody>
      </p:sp>
      <p:pic>
        <p:nvPicPr>
          <p:cNvPr id="17" name="">
            <a:extLst>
              <a:ext uri="{FF2B5EF4-FFF2-40B4-BE49-F238E27FC236}">
                <ns2:creationId id="{BE4A22FE-4C3E-48F4-9C76-888FCF690ECA}"/>
              </a:ext>
            </a:extLst>
          </p:cNvPr>
          <p:cNvPicPr>
            <a:picLocks noChangeAspect="1"/>
          </p:cNvPicPr>
          <p:nvPr/>
        </p:nvPicPr>
        <p:blipFill>
          <a:blip r:embed="R73ede5c6d581412b"/>
          <a:stretch/>
        </p:blipFill>
        <p:spPr>
          <a:xfrm>
            <a:off x="9010650" y="2586965"/>
            <a:ext cx="2552700" cy="1436420"/>
          </a:xfrm>
          <a:prstGeom prst="rect">
            <a:avLst/>
          </a:prstGeom>
        </p:spPr>
      </p:pic>
      <p:sp>
        <p:nvSpPr>
          <p:cNvPr id="18" name="">
            <a:extLst>
              <a:ext uri="{FF2B5EF4-FFF2-40B4-BE49-F238E27FC236}">
                <ns2:creationId id="{B8DD1056-B868-4843-998A-F3460BEB69DB}"/>
              </a:ext>
            </a:extLst>
          </p:cNvPr>
          <p:cNvSpPr>
            <a:spLocks noGrp="1"/>
          </p:cNvSpPr>
          <p:nvPr/>
        </p:nvSpPr>
        <p:spPr>
          <a:xfrm>
            <a:off x="9010650" y="4543425"/>
            <a:ext cx="2581275" cy="904875"/>
          </a:xfrm>
          <a:prstGeom prst="rect">
            <a:avLst/>
          </a:prstGeom>
          <a:noFill/>
          <a:ln w="0">
            <a:noFill/>
          </a:ln>
        </p:spPr>
        <p:txBody>
          <a:bodyPr lIns="0" tIns="0" rIns="0" bIns="0" anchor="t">
            <a:noAutofit/>
          </a:bodyPr>
          <a:lstStyle>
            <a:defPPr>
              <a:defRPr sz="2400" b="0">
                <a:solidFill>
                  <a:srgbClr val="151515"/>
                </a:solidFill>
                <a:latin typeface="OpenAI Sans"/>
                <a:ea typeface="OpenAI Sans"/>
                <a:cs typeface="OpenAI Sans"/>
              </a:defRPr>
            </a:defPPr>
          </a:lstStyle>
          <a:p>
            <a:pPr>
              <a:defRPr sz="2400" b="0">
                <a:solidFill>
                  <a:srgbClr val="151515"/>
                </a:solidFill>
                <a:latin typeface="OpenAI Sans"/>
                <a:ea typeface="OpenAI Sans"/>
                <a:cs typeface="OpenAI Sans"/>
              </a:defRPr>
            </a:pPr>
            <a:r>
              <a:rPr sz="2400" b="0">
                <a:solidFill>
                  <a:srgbClr val="151515"/>
                </a:solidFill>
                <a:latin typeface="OpenAI Sans"/>
                <a:ea typeface="OpenAI Sans"/>
                <a:cs typeface="OpenAI Sans"/>
              </a:rPr>
              <a:t>Create together</a:t>
            </a:r>
          </a:p>
        </p:txBody>
      </p:sp>
      <p:sp>
        <p:nvSpPr>
          <p:cNvPr id="19" name="">
            <a:extLst>
              <a:ext uri="{FF2B5EF4-FFF2-40B4-BE49-F238E27FC236}">
                <ns2:creationId id="{978EB889-929E-479D-B9F4-38290DC52493}"/>
              </a:ext>
            </a:extLst>
          </p:cNvPr>
          <p:cNvSpPr>
            <a:spLocks noGrp="1"/>
          </p:cNvSpPr>
          <p:nvPr/>
        </p:nvSpPr>
        <p:spPr>
          <a:xfrm>
            <a:off x="9010650" y="5505450"/>
            <a:ext cx="2590800" cy="381000"/>
          </a:xfrm>
          <a:prstGeom prst="rect">
            <a:avLst/>
          </a:prstGeom>
          <a:noFill/>
          <a:ln w="0">
            <a:noFill/>
          </a:ln>
        </p:spPr>
        <p:txBody>
          <a:bodyPr lIns="0" tIns="0" rIns="0" bIns="0" anchor="t">
            <a:noAutofit/>
          </a:bodyPr>
          <a:lstStyle>
            <a:defPPr>
              <a:defRPr sz="1725" b="0">
                <a:solidFill>
                  <a:srgbClr val="555555"/>
                </a:solidFill>
                <a:latin typeface="OpenAI Sans"/>
                <a:ea typeface="OpenAI Sans"/>
                <a:cs typeface="OpenAI Sans"/>
              </a:defRPr>
            </a:defPPr>
          </a:lstStyle>
          <a:p>
            <a:pPr>
              <a:defRPr sz="1725" b="0">
                <a:solidFill>
                  <a:srgbClr val="555555"/>
                </a:solidFill>
                <a:latin typeface="OpenAI Sans"/>
                <a:ea typeface="OpenAI Sans"/>
                <a:cs typeface="OpenAI Sans"/>
              </a:defRPr>
            </a:pPr>
            <a:r>
              <a:rPr sz="1725" b="0">
                <a:solidFill>
                  <a:srgbClr val="555555"/>
                </a:solidFill>
                <a:latin typeface="OpenAI Sans"/>
                <a:ea typeface="OpenAI Sans"/>
                <a:cs typeface="OpenAI Sans"/>
              </a:rPr>
              <a:t>Pages and Space</a:t>
            </a:r>
          </a:p>
        </p:txBody>
      </p:sp>
      <p:sp>
        <p:nvSpPr>
          <p:cNvPr id="20" name="">
            <a:extLst>
              <a:ext uri="{FF2B5EF4-FFF2-40B4-BE49-F238E27FC236}">
                <ns2:creationId id="{D4D24548-A9B2-4935-BF83-A8F2A759378C}"/>
              </a:ext>
            </a:extLst>
          </p:cNvPr>
          <p:cNvSpPr>
            <a:spLocks noGrp="1"/>
          </p:cNvSpPr>
          <p:nvPr/>
        </p:nvSpPr>
        <p:spPr>
          <a:xfrm>
            <a:off x="609600" y="6057900"/>
            <a:ext cx="10858500" cy="247650"/>
          </a:xfrm>
          <a:prstGeom prst="rect">
            <a:avLst/>
          </a:prstGeom>
          <a:noFill/>
          <a:ln w="0">
            <a:noFill/>
          </a:ln>
        </p:spPr>
        <p:txBody>
          <a:bodyPr lIns="0" tIns="0" rIns="0" bIns="0" anchor="t">
            <a:noAutofit/>
          </a:bodyPr>
          <a:lstStyle>
            <a:defPPr>
              <a:defRPr sz="1500" b="0">
                <a:solidFill>
                  <a:srgbClr val="666666"/>
                </a:solidFill>
                <a:latin typeface="OpenAI Sans"/>
                <a:ea typeface="OpenAI Sans"/>
                <a:cs typeface="OpenAI Sans"/>
              </a:defRPr>
            </a:defPPr>
          </a:lstStyle>
          <a:p>
            <a:pPr>
              <a:defRPr sz="1500" b="0">
                <a:solidFill>
                  <a:srgbClr val="666666"/>
                </a:solidFill>
                <a:latin typeface="OpenAI Sans"/>
                <a:ea typeface="OpenAI Sans"/>
                <a:cs typeface="OpenAI Sans"/>
              </a:defRPr>
            </a:pPr>
            <a:r>
              <a:rPr sz="1500" b="0">
                <a:solidFill>
                  <a:srgbClr val="666666"/>
                </a:solidFill>
                <a:latin typeface="OpenAI Sans"/>
                <a:ea typeface="OpenAI Sans"/>
                <a:cs typeface="OpenAI Sans"/>
              </a:rPr>
              <a:t>Selected milestones. Availability depends on your account.</a:t>
            </a:r>
          </a:p>
        </p:txBody>
      </p:sp>
    </p:spTree>
    <p:extLst>
      <p:ext uri="{BB962C8B-B14F-4D97-AF65-F5344CB8AC3E}">
        <ns4:creationId val="824291304"/>
      </p:ext>
    </p:extLst>
  </p:cSld>
  <p:transition spd="fast" advClick="1">
    <p:fade/>
  </p:transition>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6" name="">
            <a:extLst>
              <a:ext uri="{FF2B5EF4-FFF2-40B4-BE49-F238E27FC236}">
                <ns2:creationId id="{3FF86795-6816-44D1-B9B0-F3B3657F4EDE}"/>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300ADCF3-43DB-4224-B158-D24B47C0F6E0}"/>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07</a:t>
            </a:r>
          </a:p>
        </p:txBody>
      </p:sp>
      <p:sp>
        <p:nvSpPr>
          <p:cNvPr id="3" name="">
            <a:extLst>
              <a:ext uri="{FF2B5EF4-FFF2-40B4-BE49-F238E27FC236}">
                <ns2:creationId id="{56173C11-2A8B-4153-839E-47758FA41960}"/>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A useful draft, with evidence</a:t>
            </a:r>
          </a:p>
        </p:txBody>
      </p:sp>
      <p:sp>
        <p:nvSpPr>
          <p:cNvPr id="4" name="">
            <a:extLst>
              <a:ext uri="{FF2B5EF4-FFF2-40B4-BE49-F238E27FC236}">
                <ns2:creationId id="{8F23BAA4-FD72-4BA4-A757-00B3B2494DF7}"/>
              </a:ext>
            </a:extLst>
          </p:cNvPr>
          <p:cNvSpPr>
            <a:spLocks noGrp="1"/>
          </p:cNvSpPr>
          <p:nvPr/>
        </p:nvSpPr>
        <p:spPr>
          <a:xfrm>
            <a:off x="609600" y="2266950"/>
            <a:ext cx="4800600" cy="3162300"/>
          </a:xfrm>
          <a:prstGeom prst="rect">
            <a:avLst/>
          </a:prstGeom>
          <a:noFill/>
          <a:ln w="0">
            <a:noFill/>
          </a:ln>
        </p:spPr>
        <p:txBody>
          <a:bodyPr lIns="0" tIns="0" rIns="0" bIns="0" anchor="t">
            <a:noAutofit/>
          </a:bodyPr>
          <a:lstStyle>
            <a:defPPr>
              <a:defRPr sz="3150" b="0">
                <a:solidFill>
                  <a:srgbClr val="151515"/>
                </a:solidFill>
                <a:latin typeface="OpenAI Sans"/>
                <a:ea typeface="OpenAI Sans"/>
                <a:cs typeface="OpenAI Sans"/>
              </a:defRPr>
            </a:defPPr>
          </a:lstStyle>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One short roundup.</a:t>
            </a:r>
          </a:p>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One source check.</a:t>
            </a:r>
          </a:p>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One better instruction.</a:t>
            </a:r>
          </a:p>
        </p:txBody>
      </p:sp>
      <p:pic>
        <p:nvPicPr>
          <p:cNvPr id="5" name="">
            <a:extLst>
              <a:ext uri="{FF2B5EF4-FFF2-40B4-BE49-F238E27FC236}">
                <ns2:creationId id="{C345DD9D-262A-4103-A80E-61B9E5982FFC}"/>
              </a:ext>
            </a:extLst>
          </p:cNvPr>
          <p:cNvPicPr>
            <a:picLocks noChangeAspect="1"/>
          </p:cNvPicPr>
          <p:nvPr/>
        </p:nvPicPr>
        <p:blipFill>
          <a:blip r:embed="R3656b290cd9f4a09"/>
          <a:stretch/>
        </p:blipFill>
        <p:spPr>
          <a:xfrm>
            <a:off x="5695950" y="2046971"/>
            <a:ext cx="5876925" cy="3306983"/>
          </a:xfrm>
          <a:prstGeom prst="rect">
            <a:avLst/>
          </a:prstGeom>
        </p:spPr>
      </p:pic>
    </p:spTree>
    <p:extLst>
      <p:ext uri="{BB962C8B-B14F-4D97-AF65-F5344CB8AC3E}">
        <ns4:creationId val="283582629"/>
      </p:ext>
    </p:extLst>
  </p:cSld>
  <p:transition spd="fast" advClick="1">
    <p:fade/>
  </p:transition>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5" name="">
            <a:extLst>
              <a:ext uri="{FF2B5EF4-FFF2-40B4-BE49-F238E27FC236}">
                <ns2:creationId id="{4068F876-41B0-4951-AB43-AA67401902CF}"/>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0DC1144B-F580-41D9-A7CC-E1DBBF7A32CC}"/>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08</a:t>
            </a:r>
          </a:p>
        </p:txBody>
      </p:sp>
      <p:sp>
        <p:nvSpPr>
          <p:cNvPr id="3" name="">
            <a:extLst>
              <a:ext uri="{FF2B5EF4-FFF2-40B4-BE49-F238E27FC236}">
                <ns2:creationId id="{225B2031-D1D3-4D52-98E1-8B3C24D14FB1}"/>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A brief for a useful draft</a:t>
            </a:r>
          </a:p>
        </p:txBody>
      </p:sp>
      <p:sp>
        <p:nvSpPr>
          <p:cNvPr id="4" name="">
            <a:extLst>
              <a:ext uri="{FF2B5EF4-FFF2-40B4-BE49-F238E27FC236}">
                <ns2:creationId id="{F2354E3D-FA99-4BB3-AA9C-7C82E82BBC39}"/>
              </a:ext>
            </a:extLst>
          </p:cNvPr>
          <p:cNvSpPr>
            <a:spLocks noGrp="1"/>
          </p:cNvSpPr>
          <p:nvPr/>
        </p:nvSpPr>
        <p:spPr>
          <a:xfrm>
            <a:off x="609600" y="2266950"/>
            <a:ext cx="10477500" cy="2828925"/>
          </a:xfrm>
          <a:prstGeom prst="rect">
            <a:avLst/>
          </a:prstGeom>
          <a:noFill/>
          <a:ln w="0">
            <a:noFill/>
          </a:ln>
        </p:spPr>
        <p:txBody>
          <a:bodyPr lIns="0" tIns="0" rIns="0" bIns="0" anchor="t">
            <a:noAutofit/>
          </a:bodyPr>
          <a:lstStyle>
            <a:defPPr>
              <a:defRPr sz="3825" b="0">
                <a:solidFill>
                  <a:srgbClr val="151515"/>
                </a:solidFill>
                <a:latin typeface="OpenAI Sans"/>
                <a:ea typeface="OpenAI Sans"/>
                <a:cs typeface="OpenAI Sans"/>
              </a:defRPr>
            </a:defPPr>
          </a:lstStyle>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Who will use it?</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What should it produce?</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What must it get right?</a:t>
            </a:r>
          </a:p>
        </p:txBody>
      </p:sp>
    </p:spTree>
    <p:extLst>
      <p:ext uri="{BB962C8B-B14F-4D97-AF65-F5344CB8AC3E}">
        <ns3:creationId val="1506398447"/>
      </p:ext>
    </p:extLst>
  </p:cSld>
  <p:transition spd="fast" advClick="1">
    <p:fade/>
  </p:transition>
</p:sld>
</file>

<file path=ppt/slides/slide9.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1D102E"/>
        </a:solidFill>
      </p:bgPr>
    </p:bg>
    <p:spTree>
      <p:nvGrpSpPr>
        <p:cNvPr id="1" name=""/>
        <p:cNvGrpSpPr/>
        <p:nvPr/>
      </p:nvGrpSpPr>
      <p:grpSpPr>
        <a:xfrm/>
      </p:grpSpPr>
      <p:sp>
        <p:nvSpPr>
          <p:cNvPr id="6" name="">
            <a:extLst>
              <a:ext uri="{FF2B5EF4-FFF2-40B4-BE49-F238E27FC236}">
                <ns2:creationId id="{09275323-CCBB-42EE-A344-BFB549F4829E}"/>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D2C5EB"/>
                </a:solidFill>
                <a:latin typeface="OpenAI Sans"/>
                <a:ea typeface="OpenAI Sans"/>
                <a:cs typeface="OpenAI Sans"/>
              </a:defRPr>
            </a:defPPr>
          </a:lstStyle>
          <a:p>
            <a:pPr>
              <a:defRPr sz="1350" b="0">
                <a:solidFill>
                  <a:srgbClr val="D2C5EB"/>
                </a:solidFill>
                <a:latin typeface="OpenAI Sans"/>
                <a:ea typeface="OpenAI Sans"/>
                <a:cs typeface="OpenAI Sans"/>
              </a:defRPr>
            </a:pPr>
            <a:r>
              <a:rPr sz="1350" b="0">
                <a:solidFill>
                  <a:srgbClr val="D2C5EB"/>
                </a:solidFill>
                <a:latin typeface="OpenAI Sans"/>
                <a:ea typeface="OpenAI Sans"/>
                <a:cs typeface="OpenAI Sans"/>
              </a:rPr>
              <a:t>DevDay Exchange   Cambridge</a:t>
            </a:r>
          </a:p>
        </p:txBody>
      </p:sp>
      <p:sp>
        <p:nvSpPr>
          <p:cNvPr id="2" name="">
            <a:extLst>
              <a:ext uri="{FF2B5EF4-FFF2-40B4-BE49-F238E27FC236}">
                <ns2:creationId id="{F1847669-2162-4360-91E1-32843D370FAE}"/>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D2C5EB"/>
                </a:solidFill>
                <a:latin typeface="OpenAI Sans"/>
                <a:ea typeface="OpenAI Sans"/>
                <a:cs typeface="OpenAI Sans"/>
              </a:defRPr>
            </a:defPPr>
          </a:lstStyle>
          <a:p>
            <a:pPr>
              <a:defRPr sz="1350" b="0">
                <a:solidFill>
                  <a:srgbClr val="D2C5EB"/>
                </a:solidFill>
                <a:latin typeface="OpenAI Sans"/>
                <a:ea typeface="OpenAI Sans"/>
                <a:cs typeface="OpenAI Sans"/>
              </a:defRPr>
            </a:pPr>
            <a:r>
              <a:rPr sz="1350" b="0">
                <a:solidFill>
                  <a:srgbClr val="D2C5EB"/>
                </a:solidFill>
                <a:latin typeface="OpenAI Sans"/>
                <a:ea typeface="OpenAI Sans"/>
                <a:cs typeface="OpenAI Sans"/>
              </a:rPr>
              <a:t>09</a:t>
            </a:r>
          </a:p>
        </p:txBody>
      </p:sp>
      <p:sp>
        <p:nvSpPr>
          <p:cNvPr id="3" name="">
            <a:extLst>
              <a:ext uri="{FF2B5EF4-FFF2-40B4-BE49-F238E27FC236}">
                <ns2:creationId id="{DA101B7D-BA44-4FFB-8041-ABF7699B3E52}"/>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FFFFFF"/>
                </a:solidFill>
                <a:latin typeface="OpenAI Sans"/>
                <a:ea typeface="OpenAI Sans"/>
                <a:cs typeface="OpenAI Sans"/>
              </a:defRPr>
            </a:defPPr>
          </a:lstStyle>
          <a:p>
            <a:pPr>
              <a:defRPr sz="3750" b="0">
                <a:solidFill>
                  <a:srgbClr val="FFFFFF"/>
                </a:solidFill>
                <a:latin typeface="OpenAI Sans"/>
                <a:ea typeface="OpenAI Sans"/>
                <a:cs typeface="OpenAI Sans"/>
              </a:defRPr>
            </a:pPr>
            <a:r>
              <a:rPr sz="3750" b="0">
                <a:solidFill>
                  <a:srgbClr val="FFFFFF"/>
                </a:solidFill>
                <a:latin typeface="OpenAI Sans"/>
                <a:ea typeface="OpenAI Sans"/>
                <a:cs typeface="OpenAI Sans"/>
              </a:rPr>
              <a:t>20 minutes to try it</a:t>
            </a:r>
          </a:p>
        </p:txBody>
      </p:sp>
      <p:sp>
        <p:nvSpPr>
          <p:cNvPr id="4" name="">
            <a:extLst>
              <a:ext uri="{FF2B5EF4-FFF2-40B4-BE49-F238E27FC236}">
                <ns2:creationId id="{C2D22BF8-1926-4516-A4E1-8900AE2C5819}"/>
              </a:ext>
            </a:extLst>
          </p:cNvPr>
          <p:cNvSpPr>
            <a:spLocks noGrp="1"/>
          </p:cNvSpPr>
          <p:nvPr/>
        </p:nvSpPr>
        <p:spPr>
          <a:xfrm>
            <a:off x="609600" y="2324100"/>
            <a:ext cx="6762750" cy="2952750"/>
          </a:xfrm>
          <a:prstGeom prst="rect">
            <a:avLst/>
          </a:prstGeom>
          <a:noFill/>
          <a:ln w="0">
            <a:noFill/>
          </a:ln>
        </p:spPr>
        <p:txBody>
          <a:bodyPr lIns="0" tIns="0" rIns="0" bIns="0" anchor="t">
            <a:noAutofit/>
          </a:bodyPr>
          <a:lstStyle>
            <a:defPPr>
              <a:defRPr sz="5025" b="0">
                <a:solidFill>
                  <a:srgbClr val="FFFFFF"/>
                </a:solidFill>
                <a:latin typeface="OpenAI Sans"/>
                <a:ea typeface="OpenAI Sans"/>
                <a:cs typeface="OpenAI Sans"/>
              </a:defRPr>
            </a:defPPr>
          </a:lstStyle>
          <a:p>
            <a:pPr>
              <a:defRPr sz="5025" b="0">
                <a:solidFill>
                  <a:srgbClr val="FFFFFF"/>
                </a:solidFill>
                <a:latin typeface="OpenAI Sans"/>
                <a:ea typeface="OpenAI Sans"/>
                <a:cs typeface="OpenAI Sans"/>
              </a:defRPr>
            </a:pPr>
            <a:r>
              <a:rPr sz="5025" b="0">
                <a:solidFill>
                  <a:srgbClr val="FFFFFF"/>
                </a:solidFill>
                <a:latin typeface="OpenAI Sans"/>
                <a:ea typeface="OpenAI Sans"/>
                <a:cs typeface="OpenAI Sans"/>
              </a:rPr>
              <a:t>Make a first draft.</a:t>
            </a:r>
          </a:p>
          <a:p>
            <a:pPr>
              <a:defRPr sz="5025" b="0">
                <a:solidFill>
                  <a:srgbClr val="FFFFFF"/>
                </a:solidFill>
                <a:latin typeface="OpenAI Sans"/>
                <a:ea typeface="OpenAI Sans"/>
                <a:cs typeface="OpenAI Sans"/>
              </a:defRPr>
            </a:pPr>
            <a:r>
              <a:rPr sz="5025" b="0">
                <a:solidFill>
                  <a:srgbClr val="FFFFFF"/>
                </a:solidFill>
                <a:latin typeface="OpenAI Sans"/>
                <a:ea typeface="OpenAI Sans"/>
                <a:cs typeface="OpenAI Sans"/>
              </a:rPr>
              <a:t>Check something real.</a:t>
            </a:r>
          </a:p>
          <a:p>
            <a:pPr>
              <a:defRPr sz="5025" b="0">
                <a:solidFill>
                  <a:srgbClr val="FFFFFF"/>
                </a:solidFill>
                <a:latin typeface="OpenAI Sans"/>
                <a:ea typeface="OpenAI Sans"/>
                <a:cs typeface="OpenAI Sans"/>
              </a:defRPr>
            </a:pPr>
            <a:r>
              <a:rPr sz="5025" b="0">
                <a:solidFill>
                  <a:srgbClr val="FFFFFF"/>
                </a:solidFill>
                <a:latin typeface="OpenAI Sans"/>
                <a:ea typeface="OpenAI Sans"/>
                <a:cs typeface="OpenAI Sans"/>
              </a:rPr>
              <a:t>Improve the brief.</a:t>
            </a:r>
          </a:p>
        </p:txBody>
      </p:sp>
      <p:pic>
        <p:nvPicPr>
          <p:cNvPr id="5" name="">
            <a:extLst>
              <a:ext uri="{FF2B5EF4-FFF2-40B4-BE49-F238E27FC236}">
                <ns2:creationId id="{F8E89AB4-4067-4578-85C8-F6B8CEF6AE6B}"/>
              </a:ext>
            </a:extLst>
          </p:cNvPr>
          <p:cNvPicPr>
            <a:picLocks noChangeAspect="1"/>
          </p:cNvPicPr>
          <p:nvPr/>
        </p:nvPicPr>
        <p:blipFill>
          <a:blip r:embed="Rcb30ba9c491b4ec6"/>
          <a:stretch/>
        </p:blipFill>
        <p:spPr>
          <a:xfrm>
            <a:off x="7667625" y="2362200"/>
            <a:ext cx="2952750" cy="2952750"/>
          </a:xfrm>
          <a:prstGeom prst="rect">
            <a:avLst/>
          </a:prstGeom>
        </p:spPr>
      </p:pic>
    </p:spTree>
    <p:extLst>
      <p:ext uri="{BB962C8B-B14F-4D97-AF65-F5344CB8AC3E}">
        <ns4:creationId val="2013284449"/>
      </p:ext>
    </p:extLst>
  </p:cSld>
  <p:transition spd="fast" advClick="1">
    <p:fade/>
  </p:transition>
</p:sld>
</file>

<file path=ppt/slides/slide10.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5" name="">
            <a:extLst>
              <a:ext uri="{FF2B5EF4-FFF2-40B4-BE49-F238E27FC236}">
                <ns2:creationId id="{3CCA9053-DFDF-4C8C-A41B-02BDD2DC6EB9}"/>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BA32AE83-F9F4-4FAF-A153-C33EEC382715}"/>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10</a:t>
            </a:r>
          </a:p>
        </p:txBody>
      </p:sp>
      <p:sp>
        <p:nvSpPr>
          <p:cNvPr id="3" name="">
            <a:extLst>
              <a:ext uri="{FF2B5EF4-FFF2-40B4-BE49-F238E27FC236}">
                <ns2:creationId id="{1DF0B9C7-15F4-425B-B9BE-82483EB8029A}"/>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A draft you can trust more</a:t>
            </a:r>
          </a:p>
        </p:txBody>
      </p:sp>
      <p:sp>
        <p:nvSpPr>
          <p:cNvPr id="4" name="">
            <a:extLst>
              <a:ext uri="{FF2B5EF4-FFF2-40B4-BE49-F238E27FC236}">
                <ns2:creationId id="{F4EE156C-132E-405A-B1EE-263A3EF36D7F}"/>
              </a:ext>
            </a:extLst>
          </p:cNvPr>
          <p:cNvSpPr>
            <a:spLocks noGrp="1"/>
          </p:cNvSpPr>
          <p:nvPr/>
        </p:nvSpPr>
        <p:spPr>
          <a:xfrm>
            <a:off x="609600" y="2266950"/>
            <a:ext cx="10477500" cy="2828925"/>
          </a:xfrm>
          <a:prstGeom prst="rect">
            <a:avLst/>
          </a:prstGeom>
          <a:noFill/>
          <a:ln w="0">
            <a:noFill/>
          </a:ln>
        </p:spPr>
        <p:txBody>
          <a:bodyPr lIns="0" tIns="0" rIns="0" bIns="0" anchor="t">
            <a:noAutofit/>
          </a:bodyPr>
          <a:lstStyle>
            <a:defPPr>
              <a:defRPr sz="3825" b="0">
                <a:solidFill>
                  <a:srgbClr val="151515"/>
                </a:solidFill>
                <a:latin typeface="OpenAI Sans"/>
                <a:ea typeface="OpenAI Sans"/>
                <a:cs typeface="OpenAI Sans"/>
              </a:defRPr>
            </a:defPPr>
          </a:lstStyle>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A claim matches its source.</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Missing facts stay visible.</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The result fits its reader.</a:t>
            </a:r>
          </a:p>
        </p:txBody>
      </p:sp>
    </p:spTree>
    <p:extLst>
      <p:ext uri="{BB962C8B-B14F-4D97-AF65-F5344CB8AC3E}">
        <ns3:creationId val="1963550888"/>
      </p:ext>
    </p:extLst>
  </p:cSld>
  <p:transition spd="fast" advClick="1">
    <p:fade/>
  </p:transition>
</p:sld>
</file>

<file path=ppt/slides/slide1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5" name="">
            <a:extLst>
              <a:ext uri="{FF2B5EF4-FFF2-40B4-BE49-F238E27FC236}">
                <ns2:creationId id="{C62A840E-7B70-447E-96D9-4A9DA2C32340}"/>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BA882ADF-35AB-4989-BEF9-42C0F50C4BB1}"/>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11</a:t>
            </a:r>
          </a:p>
        </p:txBody>
      </p:sp>
      <p:sp>
        <p:nvSpPr>
          <p:cNvPr id="3" name="">
            <a:extLst>
              <a:ext uri="{FF2B5EF4-FFF2-40B4-BE49-F238E27FC236}">
                <ns2:creationId id="{1C0508A8-BD20-47B4-BA5B-0DD4B461727F}"/>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One useful improvement</a:t>
            </a:r>
          </a:p>
        </p:txBody>
      </p:sp>
      <p:sp>
        <p:nvSpPr>
          <p:cNvPr id="4" name="">
            <a:extLst>
              <a:ext uri="{FF2B5EF4-FFF2-40B4-BE49-F238E27FC236}">
                <ns2:creationId id="{A18D690A-AFDC-445E-9A17-26045E40A39D}"/>
              </a:ext>
            </a:extLst>
          </p:cNvPr>
          <p:cNvSpPr>
            <a:spLocks noGrp="1"/>
          </p:cNvSpPr>
          <p:nvPr/>
        </p:nvSpPr>
        <p:spPr>
          <a:xfrm>
            <a:off x="609600" y="2266950"/>
            <a:ext cx="10477500" cy="2828925"/>
          </a:xfrm>
          <a:prstGeom prst="rect">
            <a:avLst/>
          </a:prstGeom>
          <a:noFill/>
          <a:ln w="0">
            <a:noFill/>
          </a:ln>
        </p:spPr>
        <p:txBody>
          <a:bodyPr lIns="0" tIns="0" rIns="0" bIns="0" anchor="t">
            <a:noAutofit/>
          </a:bodyPr>
          <a:lstStyle>
            <a:defPPr>
              <a:defRPr sz="3825" b="0">
                <a:solidFill>
                  <a:srgbClr val="151515"/>
                </a:solidFill>
                <a:latin typeface="OpenAI Sans"/>
                <a:ea typeface="OpenAI Sans"/>
                <a:cs typeface="OpenAI Sans"/>
              </a:defRPr>
            </a:defPPr>
          </a:lstStyle>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What did you make?</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What did you change?</a:t>
            </a:r>
          </a:p>
          <a:p>
            <a:pPr>
              <a:defRPr sz="3825" b="0">
                <a:solidFill>
                  <a:srgbClr val="151515"/>
                </a:solidFill>
                <a:latin typeface="OpenAI Sans"/>
                <a:ea typeface="OpenAI Sans"/>
                <a:cs typeface="OpenAI Sans"/>
              </a:defRPr>
            </a:pPr>
            <a:r>
              <a:rPr sz="3825" b="0">
                <a:solidFill>
                  <a:srgbClr val="151515"/>
                </a:solidFill>
                <a:latin typeface="OpenAI Sans"/>
                <a:ea typeface="OpenAI Sans"/>
                <a:cs typeface="OpenAI Sans"/>
              </a:rPr>
              <a:t>What did you check?</a:t>
            </a:r>
          </a:p>
        </p:txBody>
      </p:sp>
    </p:spTree>
    <p:extLst>
      <p:ext uri="{BB962C8B-B14F-4D97-AF65-F5344CB8AC3E}">
        <ns3:creationId val="1421550514"/>
      </p:ext>
    </p:extLst>
  </p:cSld>
  <p:transition spd="fast" advClick="1">
    <p:fade/>
  </p:transition>
</p:sld>
</file>

<file path=ppt/slides/slide12.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7" name="">
            <a:extLst>
              <a:ext uri="{FF2B5EF4-FFF2-40B4-BE49-F238E27FC236}">
                <ns2:creationId id="{9B60A7C7-64B2-404B-BCC7-2C035BCD32C2}"/>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E949ADFD-4267-4DB7-A4A3-BDCE6F6CDB0D}"/>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12</a:t>
            </a:r>
          </a:p>
        </p:txBody>
      </p:sp>
      <p:sp>
        <p:nvSpPr>
          <p:cNvPr id="3" name="">
            <a:extLst>
              <a:ext uri="{FF2B5EF4-FFF2-40B4-BE49-F238E27FC236}">
                <ns2:creationId id="{26F8BE0C-BDF7-4752-9205-CDAC674A0841}"/>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When the same job comes back</a:t>
            </a:r>
          </a:p>
        </p:txBody>
      </p:sp>
      <p:sp>
        <p:nvSpPr>
          <p:cNvPr id="4" name="">
            <a:extLst>
              <a:ext uri="{FF2B5EF4-FFF2-40B4-BE49-F238E27FC236}">
                <ns2:creationId id="{F9D429B1-E41A-4273-ACCA-43B947DFF2D0}"/>
              </a:ext>
            </a:extLst>
          </p:cNvPr>
          <p:cNvSpPr>
            <a:spLocks noGrp="1"/>
          </p:cNvSpPr>
          <p:nvPr/>
        </p:nvSpPr>
        <p:spPr>
          <a:xfrm>
            <a:off x="609600" y="2266950"/>
            <a:ext cx="4800600" cy="3162300"/>
          </a:xfrm>
          <a:prstGeom prst="rect">
            <a:avLst/>
          </a:prstGeom>
          <a:noFill/>
          <a:ln w="0">
            <a:noFill/>
          </a:ln>
        </p:spPr>
        <p:txBody>
          <a:bodyPr lIns="0" tIns="0" rIns="0" bIns="0" anchor="t">
            <a:noAutofit/>
          </a:bodyPr>
          <a:lstStyle>
            <a:defPPr>
              <a:defRPr sz="3150" b="0">
                <a:solidFill>
                  <a:srgbClr val="151515"/>
                </a:solidFill>
                <a:latin typeface="OpenAI Sans"/>
                <a:ea typeface="OpenAI Sans"/>
                <a:cs typeface="OpenAI Sans"/>
              </a:defRPr>
            </a:defPPr>
          </a:lstStyle>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Dots can help between chats.</a:t>
            </a:r>
          </a:p>
          <a:p>
            <a:pPr>
              <a:defRPr sz="3150" b="0">
                <a:solidFill>
                  <a:srgbClr val="151515"/>
                </a:solidFill>
                <a:latin typeface="OpenAI Sans"/>
                <a:ea typeface="OpenAI Sans"/>
                <a:cs typeface="OpenAI Sans"/>
              </a:defRPr>
            </a:pPr>
            <a:r>
              <a:rPr sz="3150" b="0">
                <a:solidFill>
                  <a:srgbClr val="151515"/>
                </a:solidFill>
                <a:latin typeface="OpenAI Sans"/>
                <a:ea typeface="OpenAI Sans"/>
                <a:cs typeface="OpenAI Sans"/>
              </a:rPr>
              <a:t>Start with one clear job.</a:t>
            </a:r>
          </a:p>
        </p:txBody>
      </p:sp>
      <p:pic>
        <p:nvPicPr>
          <p:cNvPr id="5" name="">
            <a:extLst>
              <a:ext uri="{FF2B5EF4-FFF2-40B4-BE49-F238E27FC236}">
                <ns2:creationId id="{C727F371-5077-4EA5-AF2A-2AD9CA35777F}"/>
              </a:ext>
            </a:extLst>
          </p:cNvPr>
          <p:cNvPicPr>
            <a:picLocks noChangeAspect="1"/>
          </p:cNvPicPr>
          <p:nvPr/>
        </p:nvPicPr>
        <p:blipFill>
          <a:blip r:embed="R9efddbda8ffa4541"/>
          <a:stretch/>
        </p:blipFill>
        <p:spPr>
          <a:xfrm>
            <a:off x="7229475" y="2124075"/>
            <a:ext cx="3048000" cy="3048000"/>
          </a:xfrm>
          <a:prstGeom prst="rect">
            <a:avLst/>
          </a:prstGeom>
        </p:spPr>
      </p:pic>
      <p:sp>
        <p:nvSpPr>
          <p:cNvPr id="6" name="">
            <a:extLst>
              <a:ext uri="{FF2B5EF4-FFF2-40B4-BE49-F238E27FC236}">
                <ns2:creationId id="{37C4E362-0F8D-4488-999F-3EB7E669CD61}"/>
              </a:ext>
            </a:extLst>
          </p:cNvPr>
          <p:cNvSpPr>
            <a:spLocks noGrp="1"/>
          </p:cNvSpPr>
          <p:nvPr/>
        </p:nvSpPr>
        <p:spPr>
          <a:xfrm>
            <a:off x="609600" y="5810250"/>
            <a:ext cx="10858500" cy="352425"/>
          </a:xfrm>
          <a:prstGeom prst="rect">
            <a:avLst/>
          </a:prstGeom>
          <a:noFill/>
          <a:ln w="0">
            <a:noFill/>
          </a:ln>
        </p:spPr>
        <p:txBody>
          <a:bodyPr lIns="0" tIns="0" rIns="0" bIns="0" anchor="t">
            <a:noAutofit/>
          </a:bodyPr>
          <a:lstStyle>
            <a:defPPr>
              <a:defRPr sz="1800" b="0">
                <a:solidFill>
                  <a:srgbClr val="8F4CFF"/>
                </a:solidFill>
                <a:latin typeface="OpenAI Sans"/>
                <a:ea typeface="OpenAI Sans"/>
                <a:cs typeface="OpenAI Sans"/>
              </a:defRPr>
            </a:defPPr>
          </a:lstStyle>
          <a:p>
            <a:pPr>
              <a:defRPr sz="1800" b="0">
                <a:solidFill>
                  <a:srgbClr val="8F4CFF"/>
                </a:solidFill>
                <a:latin typeface="OpenAI Sans"/>
                <a:ea typeface="OpenAI Sans"/>
                <a:cs typeface="OpenAI Sans"/>
              </a:defRPr>
            </a:pPr>
            <a:r>
              <a:rPr sz="1800" b="0">
                <a:solidFill>
                  <a:srgbClr val="8F4CFF"/>
                </a:solidFill>
                <a:latin typeface="OpenAI Sans"/>
                <a:ea typeface="OpenAI Sans"/>
                <a:cs typeface="OpenAI Sans"/>
              </a:rPr>
              <a:t>Dots is optional. A one-run draft is a complete submission.</a:t>
            </a:r>
          </a:p>
        </p:txBody>
      </p:sp>
    </p:spTree>
    <p:extLst>
      <p:ext uri="{BB962C8B-B14F-4D97-AF65-F5344CB8AC3E}">
        <ns4:creationId val="1025355576"/>
      </p:ext>
    </p:extLst>
  </p:cSld>
  <p:transition spd="fast" advClick="1">
    <p:fade/>
  </p:transition>
</p:sld>
</file>

<file path=ppt/slides/slide13.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FFFFF"/>
        </a:solidFill>
      </p:bgPr>
    </p:bg>
    <p:spTree>
      <p:nvGrpSpPr>
        <p:cNvPr id="1" name=""/>
        <p:cNvGrpSpPr/>
        <p:nvPr/>
      </p:nvGrpSpPr>
      <p:grpSpPr>
        <a:xfrm/>
      </p:grpSpPr>
      <p:sp>
        <p:nvSpPr>
          <p:cNvPr id="11" name="">
            <a:extLst>
              <a:ext uri="{FF2B5EF4-FFF2-40B4-BE49-F238E27FC236}">
                <ns2:creationId id="{7BC0E05D-AD30-44C4-B11D-8D2E7675E440}"/>
              </a:ext>
            </a:extLst>
          </p:cNvPr>
          <p:cNvSpPr>
            <a:spLocks noGrp="1"/>
          </p:cNvSpPr>
          <p:nvPr/>
        </p:nvSpPr>
        <p:spPr>
          <a:xfrm>
            <a:off x="609600" y="6419850"/>
            <a:ext cx="809625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DevDay Exchange   Cambridge</a:t>
            </a:r>
          </a:p>
        </p:txBody>
      </p:sp>
      <p:sp>
        <p:nvSpPr>
          <p:cNvPr id="2" name="">
            <a:extLst>
              <a:ext uri="{FF2B5EF4-FFF2-40B4-BE49-F238E27FC236}">
                <ns2:creationId id="{726147E7-6237-43E4-93F4-551A28719AAB}"/>
              </a:ext>
            </a:extLst>
          </p:cNvPr>
          <p:cNvSpPr>
            <a:spLocks noGrp="1"/>
          </p:cNvSpPr>
          <p:nvPr/>
        </p:nvSpPr>
        <p:spPr>
          <a:xfrm>
            <a:off x="11068050" y="6419850"/>
            <a:ext cx="571500" cy="228600"/>
          </a:xfrm>
          <a:prstGeom prst="rect">
            <a:avLst/>
          </a:prstGeom>
          <a:noFill/>
          <a:ln w="0">
            <a:noFill/>
          </a:ln>
        </p:spPr>
        <p:txBody>
          <a:bodyPr lIns="0" tIns="0" rIns="0" bIns="0" anchor="t">
            <a:noAutofit/>
          </a:bodyPr>
          <a:lstStyle>
            <a:defPPr>
              <a:defRPr sz="1350" b="0">
                <a:solidFill>
                  <a:srgbClr val="666666"/>
                </a:solidFill>
                <a:latin typeface="OpenAI Sans"/>
                <a:ea typeface="OpenAI Sans"/>
                <a:cs typeface="OpenAI Sans"/>
              </a:defRPr>
            </a:defPPr>
          </a:lstStyle>
          <a:p>
            <a:pPr>
              <a:defRPr sz="1350" b="0">
                <a:solidFill>
                  <a:srgbClr val="666666"/>
                </a:solidFill>
                <a:latin typeface="OpenAI Sans"/>
                <a:ea typeface="OpenAI Sans"/>
                <a:cs typeface="OpenAI Sans"/>
              </a:defRPr>
            </a:pPr>
            <a:r>
              <a:rPr sz="1350" b="0">
                <a:solidFill>
                  <a:srgbClr val="666666"/>
                </a:solidFill>
                <a:latin typeface="OpenAI Sans"/>
                <a:ea typeface="OpenAI Sans"/>
                <a:cs typeface="OpenAI Sans"/>
              </a:rPr>
              <a:t>13</a:t>
            </a:r>
          </a:p>
        </p:txBody>
      </p:sp>
      <p:sp>
        <p:nvSpPr>
          <p:cNvPr id="3" name="">
            <a:extLst>
              <a:ext uri="{FF2B5EF4-FFF2-40B4-BE49-F238E27FC236}">
                <ns2:creationId id="{825D4565-70C2-4235-8F11-30E599220EF7}"/>
              </a:ext>
            </a:extLst>
          </p:cNvPr>
          <p:cNvSpPr>
            <a:spLocks noGrp="1"/>
          </p:cNvSpPr>
          <p:nvPr/>
        </p:nvSpPr>
        <p:spPr>
          <a:xfrm>
            <a:off x="609600" y="514350"/>
            <a:ext cx="10906125" cy="990600"/>
          </a:xfrm>
          <a:prstGeom prst="rect">
            <a:avLst/>
          </a:prstGeom>
          <a:noFill/>
          <a:ln w="0">
            <a:noFill/>
          </a:ln>
        </p:spPr>
        <p:txBody>
          <a:bodyPr lIns="0" tIns="0" rIns="0" bIns="0" anchor="t">
            <a:noAutofit/>
          </a:bodyPr>
          <a:lstStyle>
            <a:defPPr>
              <a:defRPr sz="3750" b="0">
                <a:solidFill>
                  <a:srgbClr val="151515"/>
                </a:solidFill>
                <a:latin typeface="OpenAI Sans"/>
                <a:ea typeface="OpenAI Sans"/>
                <a:cs typeface="OpenAI Sans"/>
              </a:defRPr>
            </a:defPPr>
          </a:lstStyle>
          <a:p>
            <a:pPr>
              <a:defRPr sz="3750" b="0">
                <a:solidFill>
                  <a:srgbClr val="151515"/>
                </a:solidFill>
                <a:latin typeface="OpenAI Sans"/>
                <a:ea typeface="OpenAI Sans"/>
                <a:cs typeface="OpenAI Sans"/>
              </a:defRPr>
            </a:pPr>
            <a:r>
              <a:rPr sz="3750" b="0">
                <a:solidFill>
                  <a:srgbClr val="151515"/>
                </a:solidFill>
                <a:latin typeface="OpenAI Sans"/>
                <a:ea typeface="OpenAI Sans"/>
                <a:cs typeface="OpenAI Sans"/>
              </a:rPr>
              <a:t>Your next useful task</a:t>
            </a:r>
          </a:p>
        </p:txBody>
      </p:sp>
      <p:sp>
        <p:nvSpPr>
          <p:cNvPr id="4" name="">
            <a:extLst>
              <a:ext uri="{FF2B5EF4-FFF2-40B4-BE49-F238E27FC236}">
                <ns2:creationId id="{797E3162-A699-4C96-B2D6-8EAE1B606F2D}"/>
              </a:ext>
            </a:extLst>
          </p:cNvPr>
          <p:cNvSpPr>
            <a:spLocks noGrp="1"/>
          </p:cNvSpPr>
          <p:nvPr/>
        </p:nvSpPr>
        <p:spPr>
          <a:xfrm>
            <a:off x="609600" y="2009775"/>
            <a:ext cx="7381875" cy="1257300"/>
          </a:xfrm>
          <a:prstGeom prst="rect">
            <a:avLst/>
          </a:prstGeom>
          <a:noFill/>
          <a:ln w="0">
            <a:noFill/>
          </a:ln>
        </p:spPr>
        <p:txBody>
          <a:bodyPr lIns="0" tIns="0" rIns="0" bIns="0" anchor="t">
            <a:noAutofit/>
          </a:bodyPr>
          <a:lstStyle>
            <a:defPPr>
              <a:defRPr sz="3000" b="0">
                <a:solidFill>
                  <a:srgbClr val="151515"/>
                </a:solidFill>
                <a:latin typeface="OpenAI Sans"/>
                <a:ea typeface="OpenAI Sans"/>
                <a:cs typeface="OpenAI Sans"/>
              </a:defRPr>
            </a:defPPr>
          </a:lstStyle>
          <a:p>
            <a:pPr>
              <a:defRPr sz="3000" b="0">
                <a:solidFill>
                  <a:srgbClr val="151515"/>
                </a:solidFill>
                <a:latin typeface="OpenAI Sans"/>
                <a:ea typeface="OpenAI Sans"/>
                <a:cs typeface="OpenAI Sans"/>
              </a:defRPr>
            </a:pPr>
            <a:r>
              <a:rPr sz="3000" b="0">
                <a:solidFill>
                  <a:srgbClr val="151515"/>
                </a:solidFill>
                <a:latin typeface="OpenAI Sans"/>
                <a:ea typeface="OpenAI Sans"/>
                <a:cs typeface="OpenAI Sans"/>
              </a:rPr>
              <a:t>Guide, prompts and examples</a:t>
            </a:r>
          </a:p>
          <a:p>
            <a:pPr>
              <a:defRPr sz="3000" b="0">
                <a:solidFill>
                  <a:srgbClr val="151515"/>
                </a:solidFill>
                <a:latin typeface="OpenAI Sans"/>
                <a:ea typeface="OpenAI Sans"/>
                <a:cs typeface="OpenAI Sans"/>
              </a:defRPr>
            </a:pPr>
            <a:r>
              <a:rPr sz="3000" b="0">
                <a:solidFill>
                  <a:srgbClr val="151515"/>
                </a:solidFill>
                <a:latin typeface="OpenAI Sans"/>
                <a:ea typeface="OpenAI Sans"/>
                <a:cs typeface="OpenAI Sans"/>
              </a:rPr>
              <a:t>Questions welcome</a:t>
            </a:r>
          </a:p>
        </p:txBody>
      </p:sp>
      <p:pic>
        <p:nvPicPr>
          <p:cNvPr id="5" name="">
            <a:extLst>
              <a:ext uri="{FF2B5EF4-FFF2-40B4-BE49-F238E27FC236}">
                <ns2:creationId id="{B881F0C8-2589-48FB-ABD2-CB453E6FF6C5}"/>
              </a:ext>
            </a:extLst>
          </p:cNvPr>
          <p:cNvPicPr>
            <a:picLocks noChangeAspect="1"/>
          </p:cNvPicPr>
          <p:nvPr/>
        </p:nvPicPr>
        <p:blipFill>
          <a:blip r:embed="R2cdd25d0ce9d4b17"/>
          <a:stretch/>
        </p:blipFill>
        <p:spPr>
          <a:xfrm>
            <a:off x="8334375" y="1885950"/>
            <a:ext cx="2476500" cy="2476500"/>
          </a:xfrm>
          <a:prstGeom prst="rect">
            <a:avLst/>
          </a:prstGeom>
        </p:spPr>
      </p:pic>
      <p:sp>
        <p:nvSpPr>
          <p:cNvPr id="6" name="">
            <a:extLst>
              <a:ext uri="{FF2B5EF4-FFF2-40B4-BE49-F238E27FC236}">
                <ns2:creationId id="{74DC4E9E-5766-4ACB-9F98-2BB33D17D7C4}"/>
              </a:ext>
            </a:extLst>
          </p:cNvPr>
          <p:cNvSpPr>
            <a:spLocks noGrp="1"/>
          </p:cNvSpPr>
          <p:nvPr/>
        </p:nvSpPr>
        <p:spPr>
          <a:xfrm>
            <a:off x="609600" y="3676650"/>
            <a:ext cx="10572750" cy="466725"/>
          </a:xfrm>
          <a:prstGeom prst="rect">
            <a:avLst/>
          </a:prstGeom>
          <a:noFill/>
          <a:ln w="0">
            <a:noFill/>
          </a:ln>
        </p:spPr>
        <p:txBody>
          <a:bodyPr lIns="0" tIns="0" rIns="0" bIns="0" anchor="t">
            <a:noAutofit/>
          </a:bodyPr>
          <a:lstStyle>
            <a:defPPr>
              <a:defRPr sz="2700" b="0">
                <a:solidFill>
                  <a:srgbClr val="8F4CFF"/>
                </a:solidFill>
                <a:latin typeface="OpenAI Sans"/>
                <a:ea typeface="OpenAI Sans"/>
                <a:cs typeface="OpenAI Sans"/>
              </a:defRPr>
            </a:defPPr>
          </a:lstStyle>
          <a:p>
            <a:pPr>
              <a:defRPr sz="2700" b="0">
                <a:solidFill>
                  <a:srgbClr val="8F4CFF"/>
                </a:solidFill>
                <a:latin typeface="OpenAI Sans"/>
                <a:ea typeface="OpenAI Sans"/>
                <a:cs typeface="OpenAI Sans"/>
              </a:defRPr>
            </a:pPr>
            <a:r>
              <a:rPr sz="2700" b="0">
                <a:solidFill>
                  <a:srgbClr val="8F4CFF"/>
                </a:solidFill>
                <a:latin typeface="OpenAI Sans"/>
                <a:ea typeface="OpenAI Sans"/>
                <a:cs typeface="OpenAI Sans"/>
                <a:hlinkClick r:id="Rf40d8bf2d20543d9"/>
              </a:rPr>
              <a:t>Submit your challenge</a:t>
            </a:r>
          </a:p>
        </p:txBody>
      </p:sp>
      <p:sp>
        <p:nvSpPr>
          <p:cNvPr id="7" name="">
            <a:extLst>
              <a:ext uri="{FF2B5EF4-FFF2-40B4-BE49-F238E27FC236}">
                <ns2:creationId id="{1A8A4597-BB85-4DC6-BA92-9FFD1E315FA7}"/>
              </a:ext>
            </a:extLst>
          </p:cNvPr>
          <p:cNvSpPr>
            <a:spLocks noGrp="1"/>
          </p:cNvSpPr>
          <p:nvPr/>
        </p:nvSpPr>
        <p:spPr>
          <a:xfrm>
            <a:off x="609600" y="4238625"/>
            <a:ext cx="10858500" cy="381000"/>
          </a:xfrm>
          <a:prstGeom prst="rect">
            <a:avLst/>
          </a:prstGeom>
          <a:noFill/>
          <a:ln w="0">
            <a:noFill/>
          </a:ln>
        </p:spPr>
        <p:txBody>
          <a:bodyPr lIns="0" tIns="0" rIns="0" bIns="0" anchor="t">
            <a:noAutofit/>
          </a:bodyPr>
          <a:lstStyle>
            <a:defPPr>
              <a:defRPr sz="2025" b="0">
                <a:solidFill>
                  <a:srgbClr val="555555"/>
                </a:solidFill>
                <a:latin typeface="OpenAI Sans"/>
                <a:ea typeface="OpenAI Sans"/>
                <a:cs typeface="OpenAI Sans"/>
              </a:defRPr>
            </a:defPPr>
          </a:lstStyle>
          <a:p>
            <a:pPr>
              <a:defRPr sz="2025" b="0">
                <a:solidFill>
                  <a:srgbClr val="555555"/>
                </a:solidFill>
                <a:latin typeface="OpenAI Sans"/>
                <a:ea typeface="OpenAI Sans"/>
                <a:cs typeface="OpenAI Sans"/>
              </a:defRPr>
            </a:pPr>
            <a:r>
              <a:rPr sz="2025" b="0">
                <a:solidFill>
                  <a:srgbClr val="555555"/>
                </a:solidFill>
                <a:latin typeface="OpenAI Sans"/>
                <a:ea typeface="OpenAI Sans"/>
                <a:cs typeface="OpenAI Sans"/>
              </a:rPr>
              <a:t>Cambridge Codex · Take-home challenges</a:t>
            </a:r>
          </a:p>
        </p:txBody>
      </p:sp>
      <p:sp>
        <p:nvSpPr>
          <p:cNvPr id="8" name="">
            <a:extLst>
              <a:ext uri="{FF2B5EF4-FFF2-40B4-BE49-F238E27FC236}">
                <ns2:creationId id="{E0CABF8C-43FA-4B6B-8842-E178C311C261}"/>
              </a:ext>
            </a:extLst>
          </p:cNvPr>
          <p:cNvSpPr>
            <a:spLocks noGrp="1"/>
          </p:cNvSpPr>
          <p:nvPr/>
        </p:nvSpPr>
        <p:spPr>
          <a:xfrm>
            <a:off x="609600" y="4667250"/>
            <a:ext cx="10858500" cy="342900"/>
          </a:xfrm>
          <a:prstGeom prst="rect">
            <a:avLst/>
          </a:prstGeom>
          <a:noFill/>
          <a:ln w="0">
            <a:noFill/>
          </a:ln>
        </p:spPr>
        <p:txBody>
          <a:bodyPr lIns="0" tIns="0" rIns="0" bIns="0" anchor="t">
            <a:noAutofit/>
          </a:bodyPr>
          <a:lstStyle>
            <a:defPPr>
              <a:defRPr sz="1650" b="0">
                <a:solidFill>
                  <a:srgbClr val="555555"/>
                </a:solidFill>
                <a:latin typeface="OpenAI Sans"/>
                <a:ea typeface="OpenAI Sans"/>
                <a:cs typeface="OpenAI Sans"/>
              </a:defRPr>
            </a:defPPr>
          </a:lstStyle>
          <a:p>
            <a:pPr>
              <a:defRPr sz="1650" b="0">
                <a:solidFill>
                  <a:srgbClr val="555555"/>
                </a:solidFill>
                <a:latin typeface="OpenAI Sans"/>
                <a:ea typeface="OpenAI Sans"/>
                <a:cs typeface="OpenAI Sans"/>
              </a:defRPr>
            </a:pPr>
            <a:r>
              <a:rPr sz="1650" b="0">
                <a:solidFill>
                  <a:srgbClr val="555555"/>
                </a:solidFill>
                <a:latin typeface="OpenAI Sans"/>
                <a:ea typeface="OpenAI Sans"/>
                <a:cs typeface="OpenAI Sans"/>
              </a:rPr>
              <a:t>Sign in to save privately. Your deadline is on the submission site.</a:t>
            </a:r>
          </a:p>
        </p:txBody>
      </p:sp>
      <p:sp>
        <p:nvSpPr>
          <p:cNvPr id="9" name="">
            <a:extLst>
              <a:ext uri="{FF2B5EF4-FFF2-40B4-BE49-F238E27FC236}">
                <ns2:creationId id="{363ABBD2-7696-4361-B735-42E63C8C62DA}"/>
              </a:ext>
            </a:extLst>
          </p:cNvPr>
          <p:cNvSpPr>
            <a:spLocks noGrp="1"/>
          </p:cNvSpPr>
          <p:nvPr/>
        </p:nvSpPr>
        <p:spPr>
          <a:xfrm>
            <a:off x="609600" y="5257800"/>
            <a:ext cx="10668000" cy="361950"/>
          </a:xfrm>
          <a:prstGeom prst="rect">
            <a:avLst/>
          </a:prstGeom>
          <a:noFill/>
          <a:ln w="0">
            <a:noFill/>
          </a:ln>
        </p:spPr>
        <p:txBody>
          <a:bodyPr lIns="0" tIns="0" rIns="0" bIns="0" anchor="t">
            <a:noAutofit/>
          </a:bodyPr>
          <a:lstStyle>
            <a:defPPr>
              <a:defRPr sz="1950" b="0">
                <a:solidFill>
                  <a:srgbClr val="8F4CFF"/>
                </a:solidFill>
                <a:latin typeface="OpenAI Sans"/>
                <a:ea typeface="OpenAI Sans"/>
                <a:cs typeface="OpenAI Sans"/>
              </a:defRPr>
            </a:defPPr>
          </a:lstStyle>
          <a:p>
            <a:pPr>
              <a:defRPr sz="1950" b="0">
                <a:solidFill>
                  <a:srgbClr val="8F4CFF"/>
                </a:solidFill>
                <a:latin typeface="OpenAI Sans"/>
                <a:ea typeface="OpenAI Sans"/>
                <a:cs typeface="OpenAI Sans"/>
              </a:defRPr>
            </a:pPr>
            <a:r>
              <a:rPr sz="1950" b="0">
                <a:solidFill>
                  <a:srgbClr val="8F4CFF"/>
                </a:solidFill>
                <a:latin typeface="OpenAI Sans"/>
                <a:ea typeface="OpenAI Sans"/>
                <a:cs typeface="OpenAI Sans"/>
                <a:hlinkClick r:id="R136ec8cc299b4175"/>
              </a:rPr>
              <a:t>Open workshop guide</a:t>
            </a:r>
          </a:p>
        </p:txBody>
      </p:sp>
      <p:sp>
        <p:nvSpPr>
          <p:cNvPr id="10" name="">
            <a:extLst>
              <a:ext uri="{FF2B5EF4-FFF2-40B4-BE49-F238E27FC236}">
                <ns2:creationId id="{E5082230-15F0-4C08-BEC9-3A62DB5A0965}"/>
              </a:ext>
            </a:extLst>
          </p:cNvPr>
          <p:cNvSpPr>
            <a:spLocks noGrp="1"/>
          </p:cNvSpPr>
          <p:nvPr/>
        </p:nvSpPr>
        <p:spPr>
          <a:xfrm>
            <a:off x="609600" y="5695950"/>
            <a:ext cx="10858500" cy="333375"/>
          </a:xfrm>
          <a:prstGeom prst="rect">
            <a:avLst/>
          </a:prstGeom>
          <a:noFill/>
          <a:ln w="0">
            <a:noFill/>
          </a:ln>
        </p:spPr>
        <p:txBody>
          <a:bodyPr lIns="0" tIns="0" rIns="0" bIns="0" anchor="t">
            <a:noAutofit/>
          </a:bodyPr>
          <a:lstStyle>
            <a:defPPr>
              <a:defRPr sz="1725" b="0">
                <a:solidFill>
                  <a:srgbClr val="555555"/>
                </a:solidFill>
                <a:latin typeface="OpenAI Sans"/>
                <a:ea typeface="OpenAI Sans"/>
                <a:cs typeface="OpenAI Sans"/>
              </a:defRPr>
            </a:defPPr>
          </a:lstStyle>
          <a:p>
            <a:pPr>
              <a:defRPr sz="1725" b="0">
                <a:solidFill>
                  <a:srgbClr val="555555"/>
                </a:solidFill>
                <a:latin typeface="OpenAI Sans"/>
                <a:ea typeface="OpenAI Sans"/>
                <a:cs typeface="OpenAI Sans"/>
              </a:defRPr>
            </a:pPr>
            <a:r>
              <a:rPr sz="1725" b="0">
                <a:solidFill>
                  <a:srgbClr val="555555"/>
                </a:solidFill>
                <a:latin typeface="OpenAI Sans"/>
                <a:ea typeface="OpenAI Sans"/>
                <a:cs typeface="OpenAI Sans"/>
              </a:rPr>
              <a:t>Cambridge Codex · Prompts, examples and resources</a:t>
            </a:r>
          </a:p>
        </p:txBody>
      </p:sp>
    </p:spTree>
    <p:extLst>
      <p:ext uri="{BB962C8B-B14F-4D97-AF65-F5344CB8AC3E}">
        <ns4:creationId val="1918830903"/>
      </p:ext>
    </p:extLst>
  </p:cSld>
  <p:transition spd="fast" advClick="1">
    <p:fade/>
  </p:transition>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2026-10-13T06:38:25.0430000Z</dcterms:created>
  <dcterms:modified xsi:type="dcterms:W3CDTF">2026-10-13T06:38:25.0430000Z</dcterms:modified>
</coreProperties>
</file>