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[5:00 · 1 minute · doors close, start on time] Welcome. One hour. One goal: you leave with something you built. NEW: “Never opened Codex? By six o’clock you’ll have a working website. No code.” TRIED IT: “Played with it? You’ll leave knowing why it works, so your results stop being luck.” DAILY: “Use it every day? Stay for the purple tips. Small habits, real time saved.” (We’re the Cambridge Codex Community: community-led, not an official OpenAI event.) If you haven’t signed in to the ChatGPT desktop app yet, do it now; the quickstart is at learn.chatgpt.com/docs/quickstart. [Host handoff: introduce yourselves in one sentence each: who you are, and one thing you’ve built with Codex.]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[5:01 · 1 minute · show of hands] Three groups. Three dots. Every slide ends with one line for each. NEW: “Never opened Codex? You’re blue. Your line is all you need.” TRIED IT: “Tried it a few times? You’re orange. Your line goes one level deeper.” DAILY: “Use it most days? You’re purple. Your line makes you faster.” [Read the room. Mostly blue: spend longer on the live build. Lots of purple: linger on models, limits and resets.]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[5:02 · 45 seconds] Twenty minutes of why. Two live demos. Fifteen minutes of you building. Done by six. NEW: “You won’t write a line of code today. You’ll describe, and Codex will build.” TRIED IT: “At 5:10 I’ll show you the loop behind every task. It explains almost every surprise you’ve had.” DAILY: “5:19 is your block: models, limits and resets. That’s where the time is.” Account-specific questions, like “why don’t I see Sites?”, are best during the hands-on, when we can look at your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[5:03 · 45 seconds] Ask a chatbot about a messy spreadsheet and you get instructions. Ask Codex and you get a clean spreadsheet. That’s the whole idea. NEW: “Stop asking it how. Ask it to do it: ‘Clean this spreadsheet and tell me what you changed.’” TRIED IT: “It’s one agent in five places: the ChatGPT app, the web, the terminal, your code editor and your phone. One sign-in, one allowance.” DAILY: “Long or parallel jobs belong in the cloud. They keep running while your laptop sleeps, and you can approve them from your phone.” Today we’ll use the ChatGPT desktop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[5:04 · 1 minute · tell it as a story, slowly] Let me show you what “does the work” really means. My daughter had Egyptian costume day at school. She wanted to go as Ra, the sun god. We have a 3D printer at home. What we didn’t have was a mask, or any idea how to make one. So we asked Codex. That’s the mask on the right. Sun disc. Cobra. Carved feathers. Rendered from the actual 3D model it built. NEW: “This isn’t a coding story. It’s a costume-day story. Codex helps with real things, not just software.” TRIED IT: “We used GPT-6 Astra for this one. The newest models are genuinely good at 3D and spatial work, things that were out of reach a year ago.” DAILY: “Match the model to the job. For hard visual or 3D work, it’s worth the heavier model; for quick edits, it isn’t.”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[5:05 · 1 minute] Four steps. Measure. Model. Check. Print. It walked us through measuring her face. It built the mask in Blender and handed back three things: the print files, the editable Blender file, and a guide. We opened it in Bambu Studio, the printer’s software, checked the plate and the filament, and clicked print. It’s printing right now. Let’s go and look. NEW: “From an idea at the kitchen table to an object you can hold. No 3D skills needed.” TRIED IT: “Always ask for the editable source, not just the final file. Here, that’s the Blender file, so we can tweak it next year.” DAILY: “Before committing hours of printer time, ask for renders and close-ups. Reviewing pixels is cheaper than reviewing plastic.”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[5:06 · 2 minutes · LIVE] BEFORE DOORS: the print is running. In the ChatGPT desktop app, confirm it can control your Mac (computer use enabled, macOS Screen Recording and Accessibility granted) and that Bambu Studio is allowed. Close Bambu Studio so the audience sees it open. Run the prompt once in rehearsal. Keep the Bambu Handy app on your phone and the slicer screenshot (previous slide) as fallbacks. ON STAGE: 1. “The mask is printing at home right now. Let’s ask.” 2. Minimise the slides. Open ChatGPT. Paste the prompt. Send. 3. Narrate as it works: “It’s opening the app… finding the Device tab… reading the progress.” 4. Read out its answer: percentage and time left. Check it against the screen yourself. 5. Back to the slides. NEW: “It didn’t just answer a question. It opened an app on my computer and looked for me.” TRIED IT: “It works like you would: it looks at the screen, decides what to click, then reads the result. Hold that thought; it’s the loop I’ll show you in two minutes.” DAILY: “When you let it near real apps, set the boundary in the prompt. ‘Don’t change anything’ turns a risky task into a read-only check.” FALLBACK (30 seconds max): “The printer’s being shy.” Open Bambu Handy on your phone, or go back one slide, and keep moving.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[5:09 · 45 seconds] Three modes. One app. Chat to think. Work for the finished file. Codex to see every step. NEW: “Today, just pick Codex. Everything we show lives there.” TRIED IT: “Work and Codex are close cousins: same kind of agent, same usage limits. Codex simply shows you more of the working.” DAILY: “Reviewing changes? Stay in Codex. You get diffs you can click, not paragraphs you have to trust.” [UI: point to the mode switcher in the desktop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[5:10 · 1.5 minutes · the one diagram to remember] This is how Codex works. Plan. Act. Check. Repeat. It plans a step, uses a tool, like running a command or editing a file, reads the result, and goes again. It stops when it has nothing left to do. Then it’s your turn to review. NEW: “It doesn’t just guess once. It checks its own work and tries again.” TRIED IT: “When it ‘fixes its own mistake’, it ran something and read the error. So give it something to check against: a test, a sample input, ‘open it at phone width’.” DAILY: “Every step it takes gets added to the chat. Long chats fill up and drift. New task, new chat.” Safety in one breath: it works freely inside the folder you give it, and asks before going further. Keep the default, “Ask for approval”, until you trust your setup.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[5:12 · 1 minute] Three habits. One for each of you. All from OpenAI’s own best-practice guide. NEW: “Tell it what ‘done’ looks like. Goal, context, constraints, done when. Four short lines beat one long paragraph.” TRIED IT: “For anything fuzzy, make it plan first: type /plan or press Shift+Tab, agree the plan, then let it build. Or say ‘interview me first’.” DAILY: “Stop repeating yourself. Put house rules in an AGENTS.md file in your project; Codex reads it before every task. Keep it short. When it makes the same mistake twice, ask for a retrospective and have it update the file.” Bonus for purple: run /review before you ship, and turn any workflow you repeat into a skill.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[5:14 · 45 seconds] Why does this feel different from every chatbot you’ve used? Three things. It acts. It checks. It shows its work. NEW: “It doesn’t tell you what to do. It does it, then shows you.” TRIED IT: “Nothing is hidden. Every change is a diff and every command is logged, so you can review it like an analyst’s spreadsheet.” DAILY: “Don’t retype feedback. In the desktop app, click the exact line in the diff and comment on it; it goes straight into the next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[5:16 · 45 seconds · pause after the number] One in five. In June, one in five Codex users weren’t developers. And that group was growing more than three times faster. NEW: “If you don’t code, you’re not a guest here. You’re the fastest-growing group.” TRIED IT: “The top non-code jobs, per OpenAI: data analysis, research, and writing documents like reports, spreadsheets and decks.” DAILY: “Heavy users don’t wait. They run several tasks at once: one researching, one drafting, one cleaning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[5:17 · 1.5 minutes · ask the room for one boring task] Code is features, bugs and reviews. Everything else is the stuff this room does every week: research, spreadsheets, decks, market models, websites. NEW: “Simple test: if the result is a file, a page, or an answer backed by data, try Codex.” TRIED IT: “Here’s the secret. Ask it to clean a spreadsheet and it quietly writes a small script, runs it and checks the totals. That’s why it’s more reliable than a chatbot doing maths in its head.” DAILY: “So keep the script. Ask it to save it, and next week’s version of the job takes one line.” [Ask: “Shout out one boring task from your week.” Say which side of the slide it lives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[5:19 · 45 seconds] More than 120 updates since May last year. Roughly one every four days. NEW: “Nobody keeps up with all of it. Learn the ideas, because the buttons will move.” TRIED IT: “Between 8 and 15 October alone there were seven: a new app build, three CLI releases, an Ultrafast mode, message predictions, and a model retired.” DAILY: “Make it a Friday habit: five minutes on learn.chatgpt.com/docs/changelog. Most entries are small wins you’d otherwise miss.”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[5:20 · 45 seconds] 2021: Codex was a model that finished your lines of code. 2025: an agent in your terminal, then in the cloud. This year: a desktop app, then Appshots and Sites, the two green ones we’ll demo. And today: you. NEW: “It went from helping you type to doing the whole task.” TRIED IT: “Appshots and Sites, our two demos, are less than five months old. That’s the pace.” DAILY: “New features land in app builds every week or two. Update often, or you’re working with last month’s Codex.”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[5:21 · 45 seconds · let the circles do the talking] March: two million. June: five. July: ten. August: twenty. October: forty million. NEW: “Tens of millions of people use this. You’re early, not late.” TRIED IT: “Analyst’s footnote: the measure changed along the way, from weekly Codex users to active users across Codex, Work and ChatGPT. Trust the direction, not the curve.” DAILY: “Each milestone tends to come with a usage reset from Tibo. Which brings us to limits.” [If asked: the 2 June figure, 5M+ weekly Codex users, is the last clearly defined weekly number from OpenAI.]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[5:22 · 1 minute] Sixteen new models in Codex in about a year. One was switched off three days ago. So: learn the loop, not the model. NEW: “Ignore the model menu for now. The default is fine.” TRIED IT: “Pick the model before you start. Switching mid-chat makes the new model re-read everything from scratch.” DAILY: “Mind the exchange rate. On Plus, OpenAI estimates 15 to 160 messages per five hours on Sol, but only 5 to 45 on Astra. That’s about three times faster burn. Default to Sol, drop to Luna for quick jobs, save Astra for the hard stuff. And Fast mode costs 2.5×, Ultrafast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[5:23 · 1 minute, including 20 seconds in the app] Two meters: one refills every five hours, one every week. One pot. NEW: “Hit the limit? Don’t panic. It refills, and paid plans can top up with credits.” TRIED IT: “Work and Codex, on your laptop and in the cloud, all draw from the same pot. Pro plans currently skip the five-hour meter.” DAILY: “In the terminal, type /status mid-task to see what’s left before you start something big.” [SWITCH TO APP: open Settings → Usage. Point at both meters. Switch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[5:24 · 1 minute · have fun with this one] Meet Tibo. Thibault Sottiaux, the OpenAI product lead behind Codex. In the community he’s famous for one thing: resetting everyone’s usage limits. Over sixty times since September 2025. After outages. After launches. At user milestones. Sometimes just because. The latest was two days ago. NEW: “Ran out? Check his feed. Limits often reset early, for everyone.” TRIED IT: “Some resets are ‘banked’: saved to your account until you choose to use them. You’ll see ‘1 reset available’ in Settings → Usage.” DAILY: “Don’t spend a banked reset at 10% used. It refreshes both meters and moves your weekly reset date, and it expires. Spend it when you’re nearly out and your normal reset is days away.” [SWITCH TO APP if you have one: show the ‘reset available’ line. Don’t apply it on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[5:25 · 45 seconds] Demo time. The feature almost nobody uses, and everybody loves once they’ve seen it. Appshots. Press both Command keys, and the window in front of you lands in ChatGPT. NEW: “Don’t describe your screen. Show it. Two keys.” TRIED IT: “It’s not just a screenshot. It sends the window’s text too, even the part below the scroll. (Google Docs, Sheets and Gmail may send only the picture; a plugin fixes that.)” DAILY: “Take several in a row. Within a minute, they stack into the same chat, so you can show three windows and ask one question.” Privacy: it sends what’s in that window. Close your bank tab first. On a Mac, grant Screen Recording and Accessibility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[5:26 · 2 minutes · LIVE] BEFORE DOORS: confirm Appshots works in the desktop app (Settings → hotkey; on Mac grant Screen &amp; System Audio Recording and Accessibility, restart the app). Set Appshot destination to “New chat”. Open codex.cambridgecombinator.com/interviews.html in a clean window, no other tabs. Mute notifications. Copy the prompt. ON STAGE: 1. “Five long interviews. Fifteen minutes. Which ones?” Scroll to show it’s long, then back to the top. 2. Press both Command keys. “That’s it.” Show the attachment before sending. 3. Paste the prompt. Send. 4. Read the two picks. Scroll to one timestamp on the real page. “Does 23:44 really say that? Yes. Checked.” If it’s wrong, say so: that’s the lesson too. NEW: “Show, then ask. That’s the whole move.” TRIED IT: “Never trust, always check: I just scrolled to the timestamp to confirm it.” DAILY: “For Google Docs, Sheets or Gmail, install the matching plugin, so Codex gets the full text rather than just the screenshot.” Payoff line: “Showing beats describing. Checking beats trusting.” FALLBACK (15 seconds max): drag in a normal screenshot and say “plain screenshot, not an Appshot”. It sees only what’s visible: a nice contrast.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[5:28 · 30 seconds] Three small things. Three big wins. One for each of you. NEW: “Voice. Talk to it instead of typing, even while it’s working. Set a hotkey in Settings → Voice.” TRIED IT: “/review. Before you ship anything, ask for a second pass on your changes against a branch, a commit or what’s uncommitted.” DAILY: “Tab. Since 9 October, Codex predicts your next message in the desktop app. Press Tab to accept. It’s in beta, and it adds up fast.” Bonus: you can approve and steer tasks from the ChatGPT iOS app. Right. One more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[5:28 · 5 seconds · pause, let it land] “One more thing.” [Pause two beats. Click.]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[5:28 · 45 seconds] ChatGPT Sites. Describe a website. Get a link. That’s it. Our own community site, codex.cambridgecombinator.com, was built this way; it says so in the footer. NEW: “No code, no servers, no hosting account. You describe it, Codex builds it and hosts it.” TRIED IT: “It’s more than a page. Every Site can have a real database and sign-in, so it can remember scores, sign-ups or votes.” DAILY: “Already built something in Codex? Say ‘Deploy this project with Sites’ and skip the hosting set-up.” Launched in June, reached UK Plus and Pro users on 20 July. About three months 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[5:29 · 45 seconds] Five steps. One link. Describe. Preview. Refine. Deploy. Share. NEW: “Start your message with @Sites, or just use the word ‘website’, and Codex knows what you want.” TRIED IT: “Step four is the one to respect. Every deployment URL is live. There is no staging area. Review first.” DAILY: “Say ‘save a version without deploying’. You keep a snapshot to compare or roll back to, and nothing goes live until you decide.” Where: the ChatGPT desktop app, or chatgpt.com/sites. Who: Plus, Pro, Business, Enterprise. Not Free or Go; we have a workaround for you in the hands-on.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[5:30 · 30 seconds] You choose who sees it. Just you. Chosen people. Your workspace. Everyone. NEW: “Every Site starts private: just you. Nothing is public until you say so.” TRIED IT: “Invite people outside your workspace and they can view, never edit. ‘Everyone on the internet’ only appears if public publishing is switched on.” DAILY: “Editors can publish and can see the live database. Keep that list short. And remember: restoring an old version brings back the code, not the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[5:31 · 30 seconds] More than a page. A database. Sign-in. Your visitors’ own apps. Payments. NEW: “Your Site can remember things: scores, sign-ups, votes. Up to 10 GB.” TRIED IT: “On workspace Sites, each visitor connects their own accounts, so one page can show everyone their own data. Sharing the Site never shares yours.” DAILY: “Keep real records, like submissions and scores, in the Site’s database. Not in the page, and not for throwaway things like a theme toggle. Hiding a button doesn’t protect data.” Payments only through a third-party provider. Off-limits: health records, under-13s, impersonation. Hosting is included on Plus and Pro; building uses your normal Codex allowance.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[5:32 · 45 seconds] Four lines. Better results. Goal. Context. Constraints. Done when. It’s OpenAI’s own structure, and it’s the brief for our live build. NEW: “The line people skip is ‘done when’. Say what success looks like, and Codex can check itself against it.” TRIED IT: “Constraints are where the surprises go to die: no sign-in, no personal data, must work on a phone.” DAILY: “Add one more line to every brief: ‘If anything is missing, flag it instead of inventing it.’ It saves a round of corrections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[5:33 · 5 minutes · LIVE, the centrepiece] BEFORE DOORS: sign in on the presenting laptop and confirm Sites is there (desktop app → Sites, or chatgpt.com/sites). Run this exact prompt once and SAVE that version as your fallback. Check your usage meter. Zoom the app to about 125%. ON STAGE: 1. New Codex task in the desktop app. Paste. Send. “Watch it plan, write files, and test its own work. That’s the loop.” 2. While it builds, narrate. If it asks a question, answer out loud. 3. Preview appears: draw a question, start the timer, type an estimate, reveal. Ask the room: “What would you check?” 4. ONE follow-up: “Add a difficulty filter: easy, medium, hard.” 5. Narrow the window to phone width. 6. Show where Share lives. Don’t publish on stage. NEW: “Watch the left side. That’s Codex planning, building and testing, the loop from earlier.” TRIED IT: “One change at a time, then check that change. Small steps beat a giant rewrite.” DAILY: “Want it to look a certain way? Don’t write adjectives. Drop in a screenshot of a site you like and say ‘in this style’.” TIME GUARD: nothing by 5:36? “Here’s one I made earlier.” Open the saved version and make the follow-up there. Never debug live for more than 30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[5:37 · 30 seconds · then straight into the hands-on] Click it. Break it. Ship it. NEW: “Codex tests its work, but you are the final test. Click every button. Try it on your phone.” TRIED IT: “Try to break it: an empty box, a silly number. And make sure there are no secrets or personal data inside.” DAILY: “Once it’s live, open the published link as a visitor would and test again. A preview that works isn’t a deploy that works.” Two assistants agreeing doesn’t prove it works. You clicking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[5:38 · announce in 45 seconds, then leave the next slide up] Your turn. Fifteen minutes. Find your dot. NEW: “Blue: paste a starter prompt from the next slide, watch it build, then change one thing and check it on your phone.” TRIED IT: “Orange: build your own idea. Goal, context, constraints, done when. Four lines.” DAILY: “Purple: make it remember. Add a leaderboard that saves to the Site’s database, with optional Sign in with ChatGPT.” On Free or Go? No Sites on your plan yet, but you have Codex: make an empty folder and ask for “a single index.html page”, then open it in your browser. Same skills, no hosting. Pairs are great: one drives, one tries to break it. FACILITATION: 5:43 check everyone has something building. 5:48 “Five minutes: one change, then check it.” 5:51 “Two minutes. Who’s showing?” Line up three volunteers.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[5:39–5:53 · leave this slide up during the hands-on] Copy. Paste. Build. One prompt per dot. NEW: “Blue: Sizing Sprint, the one we just built. Guaranteed win. Then make it yours: change the topic or the timer.” TRIED IT: “Orange: your own idea, in the four lines. Goal, context, constraints, done when.” DAILY: “Purple: take any Site and make it remember. A leaderboard in the database, plus optional Sign in with ChatGPT.” Whatever you pick: one change, check it, repeat. [Share the deck link or a QR code now so people can copy the prompts.]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[5:53 · 4 minutes · strict timekeeping] Hands off keyboards. Three people. Sixty seconds each. NEW: “Just show us what you made. That’s enough.” TRIED IT: “Tell us one change you asked for, and whether it landed.” DAILY: “Tell us how you checked it. That’s the habit that separates good results from lucky ones.” A bug counts as a win if you found it. One host runs mic and timer; the other asks one follow-up: “What would you change next?” Hard stop at 5:57.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[5:57 · 45 seconds] Three videos. One for each of you. All on our site under Watch &amp; learn, with the best moments marked. NEW: “Kath Korevec from OpenAI with Claire Vo, from 11:27: why a small tool for one trip or one weekend is enough. Perfect after today.” TRIED IT: “Tibo with Lenny Rachitsky, from 23:44: why knowing your audience and having taste matter more now, not less.” DAILY: “Itamar Friedman from Qodo, from 10:15: two AIs agreeing doesn’t prove it works. How to review AI-built work properly.” Plus two on Dots, with Sam Altman and Alexander Embiricos: the topic of our next workshop.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[5:58 · 45 seconds] Take it home. Make today’s build about something you care about. Due Sunday 25 October, 11:59pm UK time, through Challenges on our site. Your entry is private to you and the organisers. And next: Wednesday 28 October, Make everyday work easier: Voice, useful drafts and a first look at Dots. NEW: “Rebuild today’s idea for your club, your job search or your next case interview.” TRIED IT: “Submit three things: the prompt you used, one change you made, and what you tested.” DAILY: “Found a workflow you’ll repeat? Turn it into a skill, a SKILL.md file, so next time it’s one line.” [HOSTS: if attendee OpenAI credits are being handed out, say how to claim them here.] [CHECK: the Challenges page still says “adapt the checklist”. Update it, or say “whatever you built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[5:59 · questions until 6:00] Questions? Then go build something useful. NEW: “You built something today. Next time you think ‘I wish there was a tool for this’, describe it to Codex.” TRIED IT: “Remember the loop. When results surprise you, ask: what could it check, and what did I forget to tell it?” DAILY: “Three tips to take home: pick your model up front, keep rules in AGENTS.md, and save banked resets for when you’re nearly out.” Links: codex.cambridgecombinator.com for the videos, the challenge and the next workshop; learn.chatgpt.com/docs when the buttons move. [Hard stop at 6:00. Thank the room and the 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CFCF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53120"/>
            <a:ext cx="10566400" cy="480020"/>
          </a:xfrm>
          <a:prstGeom prst="rect">
            <a:avLst/>
          </a:prstGeom>
          <a:noFill/>
          <a:ln/>
        </p:spPr>
        <p:txBody>
          <a:bodyPr wrap="square" lIns="0" tIns="0" rIns="0" bIns="0" rtlCol="0" anchor="t"/>
          <a:lstStyle>
            <a:lvl1pPr algn="l" indent="0" marL="0">
              <a:lnSpc>
                <a:spcPct val="115000"/>
              </a:lnSpc>
              <a:buNone/>
              <a:defRPr lang="en-US" sz="3600" dirty="0">
                <a:solidFill>
                  <a:srgbClr val="171719"/>
                </a:solidFill>
                <a:latin typeface="Geist" pitchFamily="34" charset="0"/>
                <a:ea typeface="Geist" pitchFamily="34" charset="-122"/>
                <a:cs typeface="Geist"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7941"/>
            <a:ext cx="10566400" cy="4107259"/>
          </a:xfrm>
          <a:prstGeom prst="rect">
            <a:avLst/>
          </a:prstGeom>
          <a:noFill/>
          <a:ln/>
        </p:spPr>
        <p:txBody>
          <a:bodyPr wrap="square" lIns="0" tIns="0" rIns="0" bIns="0" rtlCol="0" anchor="t"/>
          <a:lstStyle>
            <a:lvl1pPr algn="l" indent="0" marL="0">
              <a:lnSpc>
                <a:spcPct val="140000"/>
              </a:lnSpc>
              <a:buNone/>
              <a:defRPr lang="en-US" sz="1600" dirty="0">
                <a:solidFill>
                  <a:srgbClr val="171719"/>
                </a:solidFill>
                <a:latin typeface="Geist" pitchFamily="34" charset="0"/>
                <a:ea typeface="Geist" pitchFamily="34" charset="-122"/>
                <a:cs typeface="Geist"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CF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53120"/>
            <a:ext cx="10566400" cy="480020"/>
          </a:xfrm>
          <a:prstGeom prst="rect">
            <a:avLst/>
          </a:prstGeom>
          <a:noFill/>
          <a:ln/>
        </p:spPr>
        <p:txBody>
          <a:bodyPr wrap="square" lIns="0" tIns="0" rIns="0" bIns="0" rtlCol="0" anchor="t"/>
          <a:lstStyle>
            <a:lvl1pPr algn="l" indent="0" marL="0">
              <a:lnSpc>
                <a:spcPct val="115000"/>
              </a:lnSpc>
              <a:buNone/>
              <a:defRPr lang="en-US" sz="3600" dirty="0">
                <a:solidFill>
                  <a:srgbClr val="171719"/>
                </a:solidFill>
                <a:latin typeface="Geist" pitchFamily="34" charset="0"/>
                <a:ea typeface="Geist" pitchFamily="34" charset="-122"/>
                <a:cs typeface="Geist"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7941"/>
            <a:ext cx="10566400" cy="4107259"/>
          </a:xfrm>
          <a:prstGeom prst="rect">
            <a:avLst/>
          </a:prstGeom>
          <a:noFill/>
          <a:ln/>
        </p:spPr>
        <p:txBody>
          <a:bodyPr wrap="square" lIns="0" tIns="0" rIns="0" bIns="0" rtlCol="0" anchor="t"/>
          <a:lstStyle>
            <a:lvl1pPr algn="l" indent="0" marL="0">
              <a:lnSpc>
                <a:spcPct val="140000"/>
              </a:lnSpc>
              <a:buNone/>
              <a:defRPr lang="en-US" sz="1600" dirty="0">
                <a:solidFill>
                  <a:srgbClr val="171719"/>
                </a:solidFill>
                <a:latin typeface="Geist" pitchFamily="34" charset="0"/>
                <a:ea typeface="Geist" pitchFamily="34" charset="-122"/>
                <a:cs typeface="Geist"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2.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2.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2.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2.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2.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2.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2.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2.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2.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2.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2.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2.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slideLayout" Target="../slideLayouts/slideLayout2.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slideLayout" Target="../slideLayouts/slideLayout2.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2.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slideLayout" Target="../slideLayouts/slideLayout2.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2.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slideLayout" Target="../slideLayouts/slideLayout2.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2.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slideLayout" Target="../slideLayouts/slideLayout2.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slideLayout" Target="../slideLayouts/slideLayout2.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slideLayout" Target="../slideLayouts/slideLayout2.xml"/><Relationship Id="rId5"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CFCFC"/>
        </a:solidFill>
      </p:bgPr>
    </p:bg>
    <p:spTree>
      <p:nvGrpSpPr>
        <p:cNvPr id="1" name=""/>
        <p:cNvGrpSpPr/>
        <p:nvPr/>
      </p:nvGrpSpPr>
      <p:grpSpPr>
        <a:xfrm>
          <a:off x="0" y="0"/>
          <a:ext cx="0" cy="0"/>
          <a:chOff x="0" y="0"/>
          <a:chExt cx="0" cy="0"/>
        </a:xfrm>
      </p:grpSpPr>
      <p:pic>
        <p:nvPicPr>
          <p:cNvPr id="2" name="Image 0" descr="Colourful flat dot characters with simple faces">    </p:cNvPr>
          <p:cNvPicPr>
            <a:picLocks noChangeAspect="1"/>
          </p:cNvPicPr>
          <p:nvPr/>
        </p:nvPicPr>
        <p:blipFill>
          <a:blip r:embed="rId1"/>
          <a:srcRect l="9259" r="9259" t="0" b="0"/>
          <a:stretch/>
        </p:blipFill>
        <p:spPr>
          <a:xfrm>
            <a:off x="6604000" y="0"/>
            <a:ext cx="5588000" cy="6858000"/>
          </a:xfrm>
          <a:prstGeom prst="rect">
            <a:avLst/>
          </a:prstGeom>
        </p:spPr>
      </p:pic>
      <p:sp>
        <p:nvSpPr>
          <p:cNvPr id="3" name="Text 0"/>
          <p:cNvSpPr/>
          <p:nvPr/>
        </p:nvSpPr>
        <p:spPr>
          <a:xfrm>
            <a:off x="812800" y="1079500"/>
            <a:ext cx="5363210" cy="48766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171719"/>
                </a:solidFill>
                <a:latin typeface="Geist" pitchFamily="34" charset="0"/>
                <a:ea typeface="Geist" pitchFamily="34" charset="-122"/>
                <a:cs typeface="Geist" pitchFamily="34" charset="-120"/>
              </a:rPr>
              <a:t>Cambridge Codex</a:t>
            </a:r>
            <a:endParaRPr lang="en-US" sz="1400" dirty="0"/>
          </a:p>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Community</a:t>
            </a:r>
            <a:endParaRPr lang="en-US" sz="1400" dirty="0"/>
          </a:p>
        </p:txBody>
      </p:sp>
      <p:sp>
        <p:nvSpPr>
          <p:cNvPr id="4" name="Text 1"/>
          <p:cNvSpPr/>
          <p:nvPr>
            <p:ph type="title"/>
          </p:nvPr>
        </p:nvSpPr>
        <p:spPr>
          <a:xfrm>
            <a:off x="812800" y="1795760"/>
            <a:ext cx="5494020" cy="1651000"/>
          </a:xfrm>
          <a:prstGeom prst="rect">
            <a:avLst/>
          </a:prstGeom>
          <a:noFill/>
          <a:ln/>
        </p:spPr>
        <p:txBody>
          <a:bodyPr wrap="square" lIns="0" tIns="0" rIns="0" bIns="0" rtlCol="0" anchor="t">
            <a:normAutofit/>
          </a:bodyPr>
          <a:lstStyle/>
          <a:p>
            <a:pPr algn="l" indent="0" marL="0">
              <a:lnSpc>
                <a:spcPts val="6400"/>
              </a:lnSpc>
              <a:buNone/>
            </a:pPr>
            <a:r>
              <a:rPr lang="en-US" sz="6400" b="0" i="0" spc="-250" kern="0" dirty="0">
                <a:solidFill>
                  <a:srgbClr val="171719"/>
                </a:solidFill>
                <a:latin typeface="Geist" pitchFamily="34" charset="0"/>
                <a:ea typeface="Geist" pitchFamily="34" charset="-122"/>
                <a:cs typeface="Geist" pitchFamily="34" charset="-120"/>
              </a:rPr>
              <a:t>Your first useful build.</a:t>
            </a:r>
            <a:endParaRPr lang="en-US" sz="6400" dirty="0"/>
          </a:p>
        </p:txBody>
      </p:sp>
      <p:sp>
        <p:nvSpPr>
          <p:cNvPr id="5" name="Text 2"/>
          <p:cNvSpPr/>
          <p:nvPr/>
        </p:nvSpPr>
        <p:spPr>
          <a:xfrm>
            <a:off x="812800" y="3675360"/>
            <a:ext cx="4970780" cy="6858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67656D"/>
                </a:solidFill>
                <a:latin typeface="Geist" pitchFamily="34" charset="0"/>
                <a:ea typeface="Geist" pitchFamily="34" charset="-122"/>
                <a:cs typeface="Geist" pitchFamily="34" charset="-120"/>
              </a:rPr>
              <a:t>A friendly hour with Codex, Appshots and Sites.</a:t>
            </a:r>
            <a:endParaRPr lang="en-US" sz="2000" dirty="0"/>
          </a:p>
        </p:txBody>
      </p:sp>
      <p:sp>
        <p:nvSpPr>
          <p:cNvPr id="6" name="Text 3"/>
          <p:cNvSpPr/>
          <p:nvPr/>
        </p:nvSpPr>
        <p:spPr>
          <a:xfrm>
            <a:off x="812800" y="4589760"/>
            <a:ext cx="2801342" cy="477490"/>
          </a:xfrm>
          <a:prstGeom prst="roundRect">
            <a:avLst>
              <a:gd name="adj" fmla="val 50000"/>
            </a:avLst>
          </a:prstGeom>
          <a:solidFill>
            <a:srgbClr val="232323"/>
          </a:solidFill>
          <a:ln/>
        </p:spPr>
        <p:txBody>
          <a:bodyPr wrap="none" lIns="0" tIns="0" rIns="0" bIns="0" rtlCol="0" anchor="ctr">
            <a:normAutofit/>
          </a:bodyPr>
          <a:lstStyle/>
          <a:p>
            <a:pPr algn="ctr" indent="0" marL="0">
              <a:lnSpc>
                <a:spcPts val="1960"/>
              </a:lnSpc>
              <a:buNone/>
            </a:pPr>
            <a:r>
              <a:rPr lang="en-US" sz="1400" dirty="0">
                <a:solidFill>
                  <a:srgbClr val="FCFCFC"/>
                </a:solidFill>
                <a:latin typeface="Geist" pitchFamily="34" charset="0"/>
                <a:ea typeface="Geist" pitchFamily="34" charset="-122"/>
                <a:cs typeface="Geist" pitchFamily="34" charset="-120"/>
              </a:rPr>
              <a:t>Saturday 17 October · 5–6pm</a:t>
            </a:r>
            <a:endParaRPr lang="en-US" sz="1400" dirty="0"/>
          </a:p>
        </p:txBody>
      </p:sp>
      <p:sp>
        <p:nvSpPr>
          <p:cNvPr id="7" name="Text 4"/>
          <p:cNvSpPr/>
          <p:nvPr/>
        </p:nvSpPr>
        <p:spPr>
          <a:xfrm>
            <a:off x="812800" y="5321250"/>
            <a:ext cx="5363210"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67656D"/>
                </a:solidFill>
                <a:latin typeface="Geist" pitchFamily="34" charset="0"/>
                <a:ea typeface="Geist" pitchFamily="34" charset="-122"/>
                <a:cs typeface="Geist" pitchFamily="34" charset="-120"/>
              </a:rPr>
              <a:t>Hosted by Lili Zhu and Alexandra Tran</a:t>
            </a:r>
            <a:endParaRPr lang="en-US" sz="1200" dirty="0"/>
          </a:p>
          <a:p>
            <a:pPr algn="l" indent="0" marL="0">
              <a:lnSpc>
                <a:spcPts val="1800"/>
              </a:lnSpc>
              <a:buNone/>
            </a:pPr>
            <a:r>
              <a:rPr lang="en-US" sz="1200" dirty="0">
                <a:solidFill>
                  <a:srgbClr val="67656D"/>
                </a:solidFill>
                <a:latin typeface="Geist" pitchFamily="34" charset="0"/>
                <a:ea typeface="Geist" pitchFamily="34" charset="-122"/>
                <a:cs typeface="Geist" pitchFamily="34" charset="-120"/>
              </a:rPr>
              <a:t>Community-led, not an official OpenAI event</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Before we start</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Who’s here? Find your dot.</a:t>
            </a:r>
            <a:endParaRPr lang="en-US" sz="3600" dirty="0"/>
          </a:p>
        </p:txBody>
      </p:sp>
      <p:sp>
        <p:nvSpPr>
          <p:cNvPr id="4" name="Shape 2"/>
          <p:cNvSpPr/>
          <p:nvPr/>
        </p:nvSpPr>
        <p:spPr>
          <a:xfrm>
            <a:off x="812800" y="2155825"/>
            <a:ext cx="10566400" cy="0"/>
          </a:xfrm>
          <a:prstGeom prst="line">
            <a:avLst/>
          </a:prstGeom>
          <a:noFill/>
          <a:ln w="6350">
            <a:solidFill>
              <a:srgbClr val="E3E1E7"/>
            </a:solidFill>
            <a:prstDash val="solid"/>
          </a:ln>
        </p:spPr>
      </p:sp>
      <p:pic>
        <p:nvPicPr>
          <p:cNvPr id="5" name="Image 0" descr="preencoded.png">    </p:cNvPr>
          <p:cNvPicPr>
            <a:picLocks noChangeAspect="1"/>
          </p:cNvPicPr>
          <p:nvPr/>
        </p:nvPicPr>
        <p:blipFill>
          <a:blip r:embed="rId1"/>
          <a:srcRect l="0" r="0" t="0" b="0"/>
          <a:stretch/>
        </p:blipFill>
        <p:spPr>
          <a:xfrm>
            <a:off x="812800" y="2336800"/>
            <a:ext cx="609600" cy="609600"/>
          </a:xfrm>
          <a:prstGeom prst="rect">
            <a:avLst/>
          </a:prstGeom>
        </p:spPr>
      </p:pic>
      <p:sp>
        <p:nvSpPr>
          <p:cNvPr id="6" name="Text 3"/>
          <p:cNvSpPr/>
          <p:nvPr/>
        </p:nvSpPr>
        <p:spPr>
          <a:xfrm>
            <a:off x="1727200" y="2480965"/>
            <a:ext cx="5441696" cy="346670"/>
          </a:xfrm>
          <a:prstGeom prst="rect">
            <a:avLst/>
          </a:prstGeom>
          <a:noFill/>
          <a:ln/>
        </p:spPr>
        <p:txBody>
          <a:bodyPr wrap="square" lIns="0" tIns="0" rIns="0" bIns="0" rtlCol="0" anchor="t">
            <a:normAutofit/>
          </a:bodyPr>
          <a:lstStyle/>
          <a:p>
            <a:pPr algn="l" indent="0" marL="0">
              <a:lnSpc>
                <a:spcPts val="2530"/>
              </a:lnSpc>
              <a:buNone/>
            </a:pPr>
            <a:r>
              <a:rPr lang="en-US" sz="2200" spc="-50" kern="0" dirty="0">
                <a:solidFill>
                  <a:srgbClr val="171719"/>
                </a:solidFill>
                <a:latin typeface="Geist" pitchFamily="34" charset="0"/>
                <a:ea typeface="Geist" pitchFamily="34" charset="-122"/>
                <a:cs typeface="Geist" pitchFamily="34" charset="-120"/>
              </a:rPr>
              <a:t>New to Codex</a:t>
            </a:r>
            <a:endParaRPr lang="en-US" sz="2200" dirty="0"/>
          </a:p>
        </p:txBody>
      </p:sp>
      <p:sp>
        <p:nvSpPr>
          <p:cNvPr id="7" name="Text 4"/>
          <p:cNvSpPr/>
          <p:nvPr/>
        </p:nvSpPr>
        <p:spPr>
          <a:xfrm>
            <a:off x="7315200" y="2521595"/>
            <a:ext cx="4185920"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67656D"/>
                </a:solidFill>
                <a:latin typeface="Geist" pitchFamily="34" charset="0"/>
                <a:ea typeface="Geist" pitchFamily="34" charset="-122"/>
                <a:cs typeface="Geist" pitchFamily="34" charset="-120"/>
              </a:rPr>
              <a:t>The basics, in plain words</a:t>
            </a:r>
            <a:endParaRPr lang="en-US" sz="1400" dirty="0"/>
          </a:p>
        </p:txBody>
      </p:sp>
      <p:sp>
        <p:nvSpPr>
          <p:cNvPr id="8" name="Shape 5"/>
          <p:cNvSpPr/>
          <p:nvPr/>
        </p:nvSpPr>
        <p:spPr>
          <a:xfrm>
            <a:off x="812800" y="3127375"/>
            <a:ext cx="10566400" cy="0"/>
          </a:xfrm>
          <a:prstGeom prst="line">
            <a:avLst/>
          </a:prstGeom>
          <a:noFill/>
          <a:ln w="6350">
            <a:solidFill>
              <a:srgbClr val="E3E1E7"/>
            </a:solidFill>
            <a:prstDash val="solid"/>
          </a:ln>
        </p:spPr>
      </p:sp>
      <p:pic>
        <p:nvPicPr>
          <p:cNvPr id="9" name="Image 1" descr="preencoded.png">    </p:cNvPr>
          <p:cNvPicPr>
            <a:picLocks noChangeAspect="1"/>
          </p:cNvPicPr>
          <p:nvPr/>
        </p:nvPicPr>
        <p:blipFill>
          <a:blip r:embed="rId2"/>
          <a:srcRect l="0" r="0" t="0" b="0"/>
          <a:stretch/>
        </p:blipFill>
        <p:spPr>
          <a:xfrm>
            <a:off x="812800" y="3308350"/>
            <a:ext cx="609600" cy="609600"/>
          </a:xfrm>
          <a:prstGeom prst="rect">
            <a:avLst/>
          </a:prstGeom>
        </p:spPr>
      </p:pic>
      <p:sp>
        <p:nvSpPr>
          <p:cNvPr id="10" name="Text 6"/>
          <p:cNvSpPr/>
          <p:nvPr/>
        </p:nvSpPr>
        <p:spPr>
          <a:xfrm>
            <a:off x="1727200" y="3452515"/>
            <a:ext cx="5441696" cy="346670"/>
          </a:xfrm>
          <a:prstGeom prst="rect">
            <a:avLst/>
          </a:prstGeom>
          <a:noFill/>
          <a:ln/>
        </p:spPr>
        <p:txBody>
          <a:bodyPr wrap="square" lIns="0" tIns="0" rIns="0" bIns="0" rtlCol="0" anchor="t">
            <a:normAutofit/>
          </a:bodyPr>
          <a:lstStyle/>
          <a:p>
            <a:pPr algn="l" indent="0" marL="0">
              <a:lnSpc>
                <a:spcPts val="2530"/>
              </a:lnSpc>
              <a:buNone/>
            </a:pPr>
            <a:r>
              <a:rPr lang="en-US" sz="2200" spc="-50" kern="0" dirty="0">
                <a:solidFill>
                  <a:srgbClr val="171719"/>
                </a:solidFill>
                <a:latin typeface="Geist" pitchFamily="34" charset="0"/>
                <a:ea typeface="Geist" pitchFamily="34" charset="-122"/>
                <a:cs typeface="Geist" pitchFamily="34" charset="-120"/>
              </a:rPr>
              <a:t>Tried it</a:t>
            </a:r>
            <a:endParaRPr lang="en-US" sz="2200" dirty="0"/>
          </a:p>
        </p:txBody>
      </p:sp>
      <p:sp>
        <p:nvSpPr>
          <p:cNvPr id="11" name="Text 7"/>
          <p:cNvSpPr/>
          <p:nvPr/>
        </p:nvSpPr>
        <p:spPr>
          <a:xfrm>
            <a:off x="7315200" y="3493145"/>
            <a:ext cx="4185920"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67656D"/>
                </a:solidFill>
                <a:latin typeface="Geist" pitchFamily="34" charset="0"/>
                <a:ea typeface="Geist" pitchFamily="34" charset="-122"/>
                <a:cs typeface="Geist" pitchFamily="34" charset="-120"/>
              </a:rPr>
              <a:t>One level deeper: how it really works</a:t>
            </a:r>
            <a:endParaRPr lang="en-US" sz="1400" dirty="0"/>
          </a:p>
        </p:txBody>
      </p:sp>
      <p:sp>
        <p:nvSpPr>
          <p:cNvPr id="12" name="Shape 8"/>
          <p:cNvSpPr/>
          <p:nvPr/>
        </p:nvSpPr>
        <p:spPr>
          <a:xfrm>
            <a:off x="812800" y="4098925"/>
            <a:ext cx="10566400" cy="0"/>
          </a:xfrm>
          <a:prstGeom prst="line">
            <a:avLst/>
          </a:prstGeom>
          <a:noFill/>
          <a:ln w="6350">
            <a:solidFill>
              <a:srgbClr val="E3E1E7"/>
            </a:solidFill>
            <a:prstDash val="solid"/>
          </a:ln>
        </p:spPr>
      </p:sp>
      <p:sp>
        <p:nvSpPr>
          <p:cNvPr id="13" name="Shape 9"/>
          <p:cNvSpPr/>
          <p:nvPr/>
        </p:nvSpPr>
        <p:spPr>
          <a:xfrm>
            <a:off x="812800" y="5070475"/>
            <a:ext cx="10566400" cy="0"/>
          </a:xfrm>
          <a:prstGeom prst="line">
            <a:avLst/>
          </a:prstGeom>
          <a:noFill/>
          <a:ln w="6350">
            <a:solidFill>
              <a:srgbClr val="E3E1E7"/>
            </a:solidFill>
            <a:prstDash val="solid"/>
          </a:ln>
        </p:spPr>
      </p:sp>
      <p:pic>
        <p:nvPicPr>
          <p:cNvPr id="14" name="Image 2" descr="preencoded.png">    </p:cNvPr>
          <p:cNvPicPr>
            <a:picLocks noChangeAspect="1"/>
          </p:cNvPicPr>
          <p:nvPr/>
        </p:nvPicPr>
        <p:blipFill>
          <a:blip r:embed="rId3"/>
          <a:srcRect l="0" r="0" t="0" b="0"/>
          <a:stretch/>
        </p:blipFill>
        <p:spPr>
          <a:xfrm>
            <a:off x="812800" y="4279900"/>
            <a:ext cx="609600" cy="609600"/>
          </a:xfrm>
          <a:prstGeom prst="rect">
            <a:avLst/>
          </a:prstGeom>
        </p:spPr>
      </p:pic>
      <p:sp>
        <p:nvSpPr>
          <p:cNvPr id="15" name="Text 10"/>
          <p:cNvSpPr/>
          <p:nvPr/>
        </p:nvSpPr>
        <p:spPr>
          <a:xfrm>
            <a:off x="1727200" y="4424065"/>
            <a:ext cx="5441696" cy="346670"/>
          </a:xfrm>
          <a:prstGeom prst="rect">
            <a:avLst/>
          </a:prstGeom>
          <a:noFill/>
          <a:ln/>
        </p:spPr>
        <p:txBody>
          <a:bodyPr wrap="square" lIns="0" tIns="0" rIns="0" bIns="0" rtlCol="0" anchor="t">
            <a:normAutofit/>
          </a:bodyPr>
          <a:lstStyle/>
          <a:p>
            <a:pPr algn="l" indent="0" marL="0">
              <a:lnSpc>
                <a:spcPts val="2530"/>
              </a:lnSpc>
              <a:buNone/>
            </a:pPr>
            <a:r>
              <a:rPr lang="en-US" sz="2200" spc="-50" kern="0" dirty="0">
                <a:solidFill>
                  <a:srgbClr val="171719"/>
                </a:solidFill>
                <a:latin typeface="Geist" pitchFamily="34" charset="0"/>
                <a:ea typeface="Geist" pitchFamily="34" charset="-122"/>
                <a:cs typeface="Geist" pitchFamily="34" charset="-120"/>
              </a:rPr>
              <a:t>Daily user</a:t>
            </a:r>
            <a:endParaRPr lang="en-US" sz="2200" dirty="0"/>
          </a:p>
        </p:txBody>
      </p:sp>
      <p:sp>
        <p:nvSpPr>
          <p:cNvPr id="16" name="Text 11"/>
          <p:cNvSpPr/>
          <p:nvPr/>
        </p:nvSpPr>
        <p:spPr>
          <a:xfrm>
            <a:off x="7315200" y="4464695"/>
            <a:ext cx="4185920"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67656D"/>
                </a:solidFill>
                <a:latin typeface="Geist" pitchFamily="34" charset="0"/>
                <a:ea typeface="Geist" pitchFamily="34" charset="-122"/>
                <a:cs typeface="Geist" pitchFamily="34" charset="-120"/>
              </a:rPr>
              <a:t>A tip to work faster</a:t>
            </a:r>
            <a:endParaRPr lang="en-US" sz="1400" dirty="0"/>
          </a:p>
        </p:txBody>
      </p:sp>
      <p:sp>
        <p:nvSpPr>
          <p:cNvPr id="17" name="Text 12"/>
          <p:cNvSpPr/>
          <p:nvPr/>
        </p:nvSpPr>
        <p:spPr>
          <a:xfrm>
            <a:off x="812800" y="559311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71719"/>
                </a:solidFill>
                <a:latin typeface="Geist" pitchFamily="34" charset="0"/>
                <a:ea typeface="Geist" pitchFamily="34" charset="-122"/>
                <a:cs typeface="Geist" pitchFamily="34" charset="-120"/>
              </a:rPr>
              <a:t>Every slide ends with one line for each dot.</a:t>
            </a:r>
            <a:endParaRPr lang="en-US" sz="1400" dirty="0"/>
          </a:p>
        </p:txBody>
      </p:sp>
      <p:sp>
        <p:nvSpPr>
          <p:cNvPr id="18" name="Text 1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Cambridge Codex Community</a:t>
            </a:r>
            <a:endParaRPr lang="en-US" sz="1200" dirty="0"/>
          </a:p>
        </p:txBody>
      </p:sp>
      <p:sp>
        <p:nvSpPr>
          <p:cNvPr id="19" name="Text 14"/>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The plan</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The hour.</a:t>
            </a:r>
            <a:endParaRPr lang="en-US" sz="3600" dirty="0"/>
          </a:p>
        </p:txBody>
      </p:sp>
      <p:sp>
        <p:nvSpPr>
          <p:cNvPr id="4" name="Shape 2"/>
          <p:cNvSpPr/>
          <p:nvPr/>
        </p:nvSpPr>
        <p:spPr>
          <a:xfrm>
            <a:off x="812800" y="2359075"/>
            <a:ext cx="5080000" cy="0"/>
          </a:xfrm>
          <a:prstGeom prst="line">
            <a:avLst/>
          </a:prstGeom>
          <a:noFill/>
          <a:ln w="6350">
            <a:solidFill>
              <a:srgbClr val="D9D7DD"/>
            </a:solidFill>
            <a:prstDash val="solid"/>
          </a:ln>
        </p:spPr>
      </p:sp>
      <p:sp>
        <p:nvSpPr>
          <p:cNvPr id="5" name="Text 3"/>
          <p:cNvSpPr/>
          <p:nvPr/>
        </p:nvSpPr>
        <p:spPr>
          <a:xfrm>
            <a:off x="812800" y="255275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5:00</a:t>
            </a:r>
            <a:endParaRPr lang="en-US" sz="1400" dirty="0"/>
          </a:p>
        </p:txBody>
      </p:sp>
      <p:sp>
        <p:nvSpPr>
          <p:cNvPr id="6" name="Text 4"/>
          <p:cNvSpPr/>
          <p:nvPr/>
        </p:nvSpPr>
        <p:spPr>
          <a:xfrm>
            <a:off x="1714500" y="250195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Welcome</a:t>
            </a:r>
            <a:endParaRPr lang="en-US" sz="2000" dirty="0"/>
          </a:p>
        </p:txBody>
      </p:sp>
      <p:sp>
        <p:nvSpPr>
          <p:cNvPr id="7" name="Shape 5"/>
          <p:cNvSpPr/>
          <p:nvPr/>
        </p:nvSpPr>
        <p:spPr>
          <a:xfrm>
            <a:off x="812800" y="2944515"/>
            <a:ext cx="5080000" cy="0"/>
          </a:xfrm>
          <a:prstGeom prst="line">
            <a:avLst/>
          </a:prstGeom>
          <a:noFill/>
          <a:ln w="6350">
            <a:solidFill>
              <a:srgbClr val="D9D7DD"/>
            </a:solidFill>
            <a:prstDash val="solid"/>
          </a:ln>
        </p:spPr>
      </p:sp>
      <p:sp>
        <p:nvSpPr>
          <p:cNvPr id="8" name="Text 6"/>
          <p:cNvSpPr/>
          <p:nvPr/>
        </p:nvSpPr>
        <p:spPr>
          <a:xfrm>
            <a:off x="812800" y="313819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5:03</a:t>
            </a:r>
            <a:endParaRPr lang="en-US" sz="1400" dirty="0"/>
          </a:p>
        </p:txBody>
      </p:sp>
      <p:sp>
        <p:nvSpPr>
          <p:cNvPr id="9" name="Text 7"/>
          <p:cNvSpPr/>
          <p:nvPr/>
        </p:nvSpPr>
        <p:spPr>
          <a:xfrm>
            <a:off x="1714500" y="308739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What Codex does</a:t>
            </a:r>
            <a:endParaRPr lang="en-US" sz="2000" dirty="0"/>
          </a:p>
        </p:txBody>
      </p:sp>
      <p:sp>
        <p:nvSpPr>
          <p:cNvPr id="10" name="Shape 8"/>
          <p:cNvSpPr/>
          <p:nvPr/>
        </p:nvSpPr>
        <p:spPr>
          <a:xfrm>
            <a:off x="812800" y="3529955"/>
            <a:ext cx="5080000" cy="0"/>
          </a:xfrm>
          <a:prstGeom prst="line">
            <a:avLst/>
          </a:prstGeom>
          <a:noFill/>
          <a:ln w="6350">
            <a:solidFill>
              <a:srgbClr val="D9D7DD"/>
            </a:solidFill>
            <a:prstDash val="solid"/>
          </a:ln>
        </p:spPr>
      </p:sp>
      <p:sp>
        <p:nvSpPr>
          <p:cNvPr id="11" name="Text 9"/>
          <p:cNvSpPr/>
          <p:nvPr/>
        </p:nvSpPr>
        <p:spPr>
          <a:xfrm>
            <a:off x="812800" y="372363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5:15</a:t>
            </a:r>
            <a:endParaRPr lang="en-US" sz="1400" dirty="0"/>
          </a:p>
        </p:txBody>
      </p:sp>
      <p:sp>
        <p:nvSpPr>
          <p:cNvPr id="12" name="Text 10"/>
          <p:cNvSpPr/>
          <p:nvPr/>
        </p:nvSpPr>
        <p:spPr>
          <a:xfrm>
            <a:off x="1714500" y="367283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Work, pace and resets</a:t>
            </a:r>
            <a:endParaRPr lang="en-US" sz="2000" dirty="0"/>
          </a:p>
        </p:txBody>
      </p:sp>
      <p:sp>
        <p:nvSpPr>
          <p:cNvPr id="13" name="Shape 11"/>
          <p:cNvSpPr/>
          <p:nvPr/>
        </p:nvSpPr>
        <p:spPr>
          <a:xfrm>
            <a:off x="812800" y="4115395"/>
            <a:ext cx="5080000" cy="0"/>
          </a:xfrm>
          <a:prstGeom prst="line">
            <a:avLst/>
          </a:prstGeom>
          <a:noFill/>
          <a:ln w="6350">
            <a:solidFill>
              <a:srgbClr val="D9D7DD"/>
            </a:solidFill>
            <a:prstDash val="solid"/>
          </a:ln>
        </p:spPr>
      </p:sp>
      <p:sp>
        <p:nvSpPr>
          <p:cNvPr id="14" name="Shape 12"/>
          <p:cNvSpPr/>
          <p:nvPr/>
        </p:nvSpPr>
        <p:spPr>
          <a:xfrm>
            <a:off x="812800" y="4700836"/>
            <a:ext cx="5080000" cy="0"/>
          </a:xfrm>
          <a:prstGeom prst="line">
            <a:avLst/>
          </a:prstGeom>
          <a:noFill/>
          <a:ln w="6350">
            <a:solidFill>
              <a:srgbClr val="D9D7DD"/>
            </a:solidFill>
            <a:prstDash val="solid"/>
          </a:ln>
        </p:spPr>
      </p:sp>
      <p:sp>
        <p:nvSpPr>
          <p:cNvPr id="15" name="Text 13"/>
          <p:cNvSpPr/>
          <p:nvPr/>
        </p:nvSpPr>
        <p:spPr>
          <a:xfrm>
            <a:off x="812800" y="430907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5:25</a:t>
            </a:r>
            <a:endParaRPr lang="en-US" sz="1400" dirty="0"/>
          </a:p>
        </p:txBody>
      </p:sp>
      <p:sp>
        <p:nvSpPr>
          <p:cNvPr id="16" name="Text 14"/>
          <p:cNvSpPr/>
          <p:nvPr/>
        </p:nvSpPr>
        <p:spPr>
          <a:xfrm>
            <a:off x="1714500" y="425827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Appshots, live</a:t>
            </a:r>
            <a:endParaRPr lang="en-US" sz="2000" dirty="0"/>
          </a:p>
        </p:txBody>
      </p:sp>
      <p:sp>
        <p:nvSpPr>
          <p:cNvPr id="17" name="Shape 15"/>
          <p:cNvSpPr/>
          <p:nvPr/>
        </p:nvSpPr>
        <p:spPr>
          <a:xfrm>
            <a:off x="6299200" y="2359075"/>
            <a:ext cx="5080000" cy="0"/>
          </a:xfrm>
          <a:prstGeom prst="line">
            <a:avLst/>
          </a:prstGeom>
          <a:noFill/>
          <a:ln w="6350">
            <a:solidFill>
              <a:srgbClr val="D9D7DD"/>
            </a:solidFill>
            <a:prstDash val="solid"/>
          </a:ln>
        </p:spPr>
      </p:sp>
      <p:sp>
        <p:nvSpPr>
          <p:cNvPr id="18" name="Text 16"/>
          <p:cNvSpPr/>
          <p:nvPr/>
        </p:nvSpPr>
        <p:spPr>
          <a:xfrm>
            <a:off x="6299200" y="255275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5:28</a:t>
            </a:r>
            <a:endParaRPr lang="en-US" sz="1400" dirty="0"/>
          </a:p>
        </p:txBody>
      </p:sp>
      <p:sp>
        <p:nvSpPr>
          <p:cNvPr id="19" name="Text 17"/>
          <p:cNvSpPr/>
          <p:nvPr/>
        </p:nvSpPr>
        <p:spPr>
          <a:xfrm>
            <a:off x="7200900" y="250195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Sites, built live</a:t>
            </a:r>
            <a:endParaRPr lang="en-US" sz="2000" dirty="0"/>
          </a:p>
        </p:txBody>
      </p:sp>
      <p:sp>
        <p:nvSpPr>
          <p:cNvPr id="20" name="Shape 18"/>
          <p:cNvSpPr/>
          <p:nvPr/>
        </p:nvSpPr>
        <p:spPr>
          <a:xfrm>
            <a:off x="6299200" y="2944515"/>
            <a:ext cx="5080000" cy="0"/>
          </a:xfrm>
          <a:prstGeom prst="line">
            <a:avLst/>
          </a:prstGeom>
          <a:noFill/>
          <a:ln w="6350">
            <a:solidFill>
              <a:srgbClr val="D9D7DD"/>
            </a:solidFill>
            <a:prstDash val="solid"/>
          </a:ln>
        </p:spPr>
      </p:sp>
      <p:sp>
        <p:nvSpPr>
          <p:cNvPr id="21" name="Text 19"/>
          <p:cNvSpPr/>
          <p:nvPr/>
        </p:nvSpPr>
        <p:spPr>
          <a:xfrm>
            <a:off x="6299200" y="313819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5:38</a:t>
            </a:r>
            <a:endParaRPr lang="en-US" sz="1400" dirty="0"/>
          </a:p>
        </p:txBody>
      </p:sp>
      <p:sp>
        <p:nvSpPr>
          <p:cNvPr id="22" name="Text 20"/>
          <p:cNvSpPr/>
          <p:nvPr/>
        </p:nvSpPr>
        <p:spPr>
          <a:xfrm>
            <a:off x="7200900" y="308739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Your turn</a:t>
            </a:r>
            <a:endParaRPr lang="en-US" sz="2000" dirty="0"/>
          </a:p>
        </p:txBody>
      </p:sp>
      <p:sp>
        <p:nvSpPr>
          <p:cNvPr id="23" name="Shape 21"/>
          <p:cNvSpPr/>
          <p:nvPr/>
        </p:nvSpPr>
        <p:spPr>
          <a:xfrm>
            <a:off x="6299200" y="3529955"/>
            <a:ext cx="5080000" cy="0"/>
          </a:xfrm>
          <a:prstGeom prst="line">
            <a:avLst/>
          </a:prstGeom>
          <a:noFill/>
          <a:ln w="6350">
            <a:solidFill>
              <a:srgbClr val="D9D7DD"/>
            </a:solidFill>
            <a:prstDash val="solid"/>
          </a:ln>
        </p:spPr>
      </p:sp>
      <p:sp>
        <p:nvSpPr>
          <p:cNvPr id="24" name="Text 22"/>
          <p:cNvSpPr/>
          <p:nvPr/>
        </p:nvSpPr>
        <p:spPr>
          <a:xfrm>
            <a:off x="6299200" y="372363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5:53</a:t>
            </a:r>
            <a:endParaRPr lang="en-US" sz="1400" dirty="0"/>
          </a:p>
        </p:txBody>
      </p:sp>
      <p:sp>
        <p:nvSpPr>
          <p:cNvPr id="25" name="Text 23"/>
          <p:cNvSpPr/>
          <p:nvPr/>
        </p:nvSpPr>
        <p:spPr>
          <a:xfrm>
            <a:off x="7200900" y="367283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Show and tell</a:t>
            </a:r>
            <a:endParaRPr lang="en-US" sz="2000" dirty="0"/>
          </a:p>
        </p:txBody>
      </p:sp>
      <p:sp>
        <p:nvSpPr>
          <p:cNvPr id="26" name="Shape 24"/>
          <p:cNvSpPr/>
          <p:nvPr/>
        </p:nvSpPr>
        <p:spPr>
          <a:xfrm>
            <a:off x="6299200" y="4115395"/>
            <a:ext cx="5080000" cy="0"/>
          </a:xfrm>
          <a:prstGeom prst="line">
            <a:avLst/>
          </a:prstGeom>
          <a:noFill/>
          <a:ln w="6350">
            <a:solidFill>
              <a:srgbClr val="D9D7DD"/>
            </a:solidFill>
            <a:prstDash val="solid"/>
          </a:ln>
        </p:spPr>
      </p:sp>
      <p:sp>
        <p:nvSpPr>
          <p:cNvPr id="27" name="Shape 25"/>
          <p:cNvSpPr/>
          <p:nvPr/>
        </p:nvSpPr>
        <p:spPr>
          <a:xfrm>
            <a:off x="6299200" y="4700836"/>
            <a:ext cx="5080000" cy="0"/>
          </a:xfrm>
          <a:prstGeom prst="line">
            <a:avLst/>
          </a:prstGeom>
          <a:noFill/>
          <a:ln w="6350">
            <a:solidFill>
              <a:srgbClr val="D9D7DD"/>
            </a:solidFill>
            <a:prstDash val="solid"/>
          </a:ln>
        </p:spPr>
      </p:sp>
      <p:sp>
        <p:nvSpPr>
          <p:cNvPr id="28" name="Text 26"/>
          <p:cNvSpPr/>
          <p:nvPr/>
        </p:nvSpPr>
        <p:spPr>
          <a:xfrm>
            <a:off x="6299200" y="4309070"/>
            <a:ext cx="7493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5:57</a:t>
            </a:r>
            <a:endParaRPr lang="en-US" sz="1400" dirty="0"/>
          </a:p>
        </p:txBody>
      </p:sp>
      <p:sp>
        <p:nvSpPr>
          <p:cNvPr id="29" name="Text 27"/>
          <p:cNvSpPr/>
          <p:nvPr/>
        </p:nvSpPr>
        <p:spPr>
          <a:xfrm>
            <a:off x="7200900" y="4258270"/>
            <a:ext cx="4303649" cy="317500"/>
          </a:xfrm>
          <a:prstGeom prst="rect">
            <a:avLst/>
          </a:prstGeom>
          <a:noFill/>
          <a:ln/>
        </p:spPr>
        <p:txBody>
          <a:bodyPr wrap="square" lIns="0" tIns="0" rIns="0" bIns="0" rtlCol="0" anchor="t">
            <a:normAutofit/>
          </a:bodyPr>
          <a:lstStyle/>
          <a:p>
            <a:pPr algn="l" indent="0" marL="0">
              <a:lnSpc>
                <a:spcPts val="2300"/>
              </a:lnSpc>
              <a:buNone/>
            </a:pPr>
            <a:r>
              <a:rPr lang="en-US" sz="2000" dirty="0">
                <a:solidFill>
                  <a:srgbClr val="171719"/>
                </a:solidFill>
                <a:latin typeface="Geist" pitchFamily="34" charset="0"/>
                <a:ea typeface="Geist" pitchFamily="34" charset="-122"/>
                <a:cs typeface="Geist" pitchFamily="34" charset="-120"/>
              </a:rPr>
              <a:t>Go deeper, questions</a:t>
            </a:r>
            <a:endParaRPr lang="en-US" sz="2000" dirty="0"/>
          </a:p>
        </p:txBody>
      </p:sp>
      <p:sp>
        <p:nvSpPr>
          <p:cNvPr id="30" name="Shape 28"/>
          <p:cNvSpPr/>
          <p:nvPr/>
        </p:nvSpPr>
        <p:spPr>
          <a:xfrm>
            <a:off x="812800" y="5429895"/>
            <a:ext cx="10566400" cy="0"/>
          </a:xfrm>
          <a:prstGeom prst="line">
            <a:avLst/>
          </a:prstGeom>
          <a:noFill/>
          <a:ln w="6350">
            <a:solidFill>
              <a:srgbClr val="D9D7DD"/>
            </a:solidFill>
            <a:prstDash val="solid"/>
          </a:ln>
        </p:spPr>
      </p:sp>
      <p:pic>
        <p:nvPicPr>
          <p:cNvPr id="31"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32" name="Text 29"/>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No code needed.</a:t>
            </a:r>
            <a:endParaRPr lang="en-US" sz="1400" dirty="0"/>
          </a:p>
        </p:txBody>
      </p:sp>
      <p:pic>
        <p:nvPicPr>
          <p:cNvPr id="33"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34" name="Text 30"/>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The loop explains the magic.</a:t>
            </a:r>
            <a:endParaRPr lang="en-US" sz="1400" dirty="0"/>
          </a:p>
        </p:txBody>
      </p:sp>
      <p:pic>
        <p:nvPicPr>
          <p:cNvPr id="35"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36" name="Text 31"/>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5:19 is your block.</a:t>
            </a:r>
            <a:endParaRPr lang="en-US" sz="1400" dirty="0"/>
          </a:p>
        </p:txBody>
      </p:sp>
      <p:sp>
        <p:nvSpPr>
          <p:cNvPr id="37" name="Text 3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Cambridge Codex Community</a:t>
            </a:r>
            <a:endParaRPr lang="en-US" sz="1200" dirty="0"/>
          </a:p>
        </p:txBody>
      </p:sp>
      <p:sp>
        <p:nvSpPr>
          <p:cNvPr id="38" name="Text 3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01 / Codex</a:t>
            </a:r>
            <a:endParaRPr lang="en-US" sz="1200" dirty="0"/>
          </a:p>
        </p:txBody>
      </p:sp>
      <p:sp>
        <p:nvSpPr>
          <p:cNvPr id="3" name="Text 1"/>
          <p:cNvSpPr/>
          <p:nvPr>
            <p:ph type="title"/>
          </p:nvPr>
        </p:nvSpPr>
        <p:spPr>
          <a:xfrm>
            <a:off x="812800" y="2426990"/>
            <a:ext cx="11379200" cy="1021060"/>
          </a:xfrm>
          <a:prstGeom prst="rect">
            <a:avLst/>
          </a:prstGeom>
          <a:noFill/>
          <a:ln/>
        </p:spPr>
        <p:txBody>
          <a:bodyPr wrap="square" lIns="0" tIns="0" rIns="0" bIns="0" rtlCol="0" anchor="t">
            <a:normAutofit/>
          </a:bodyPr>
          <a:lstStyle/>
          <a:p>
            <a:pPr algn="l" indent="0" marL="0">
              <a:lnSpc>
                <a:spcPts val="7840"/>
              </a:lnSpc>
              <a:buNone/>
            </a:pPr>
            <a:r>
              <a:rPr lang="en-US" sz="8000" b="0" i="0" spc="-300" kern="0" dirty="0">
                <a:solidFill>
                  <a:srgbClr val="171719"/>
                </a:solidFill>
                <a:latin typeface="Geist" pitchFamily="34" charset="0"/>
                <a:ea typeface="Geist" pitchFamily="34" charset="-122"/>
                <a:cs typeface="Geist" pitchFamily="34" charset="-120"/>
              </a:rPr>
              <a:t>Codex does the work.</a:t>
            </a:r>
            <a:endParaRPr lang="en-US" sz="8000" dirty="0"/>
          </a:p>
        </p:txBody>
      </p:sp>
      <p:sp>
        <p:nvSpPr>
          <p:cNvPr id="4" name="Text 2"/>
          <p:cNvSpPr/>
          <p:nvPr/>
        </p:nvSpPr>
        <p:spPr>
          <a:xfrm>
            <a:off x="812800" y="3676650"/>
            <a:ext cx="8502650" cy="374650"/>
          </a:xfrm>
          <a:prstGeom prst="rect">
            <a:avLst/>
          </a:prstGeom>
          <a:noFill/>
          <a:ln/>
        </p:spPr>
        <p:txBody>
          <a:bodyPr wrap="square" lIns="0" tIns="0" rIns="0" bIns="0" rtlCol="0" anchor="t">
            <a:normAutofit/>
          </a:bodyPr>
          <a:lstStyle/>
          <a:p>
            <a:pPr algn="l" indent="0" marL="0">
              <a:lnSpc>
                <a:spcPts val="2750"/>
              </a:lnSpc>
              <a:buNone/>
            </a:pPr>
            <a:r>
              <a:rPr lang="en-US" sz="2200" spc="-25" kern="0" dirty="0">
                <a:solidFill>
                  <a:srgbClr val="67656D"/>
                </a:solidFill>
                <a:latin typeface="Geist" pitchFamily="34" charset="0"/>
                <a:ea typeface="Geist" pitchFamily="34" charset="-122"/>
                <a:cs typeface="Geist" pitchFamily="34" charset="-120"/>
              </a:rPr>
              <a:t>Chatbots tell you how. Codex just does it.</a:t>
            </a:r>
            <a:endParaRPr lang="en-US" sz="2200" dirty="0"/>
          </a:p>
        </p:txBody>
      </p:sp>
      <p:sp>
        <p:nvSpPr>
          <p:cNvPr id="5" name="Shape 3"/>
          <p:cNvSpPr/>
          <p:nvPr/>
        </p:nvSpPr>
        <p:spPr>
          <a:xfrm>
            <a:off x="812800" y="5429895"/>
            <a:ext cx="10566400" cy="0"/>
          </a:xfrm>
          <a:prstGeom prst="line">
            <a:avLst/>
          </a:prstGeom>
          <a:noFill/>
          <a:ln w="6350">
            <a:solidFill>
              <a:srgbClr val="E3E1E7"/>
            </a:solidFill>
            <a:prstDash val="solid"/>
          </a:ln>
        </p:spPr>
      </p:sp>
      <p:pic>
        <p:nvPicPr>
          <p:cNvPr id="6"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7" name="Text 4"/>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Ask for results, not advice.</a:t>
            </a:r>
            <a:endParaRPr lang="en-US" sz="1400" dirty="0"/>
          </a:p>
        </p:txBody>
      </p:sp>
      <p:pic>
        <p:nvPicPr>
          <p:cNvPr id="8"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9" name="Text 5"/>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One agent, five places.</a:t>
            </a:r>
            <a:endParaRPr lang="en-US" sz="1400" dirty="0"/>
          </a:p>
        </p:txBody>
      </p:sp>
      <p:pic>
        <p:nvPicPr>
          <p:cNvPr id="10"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1" name="Text 6"/>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Long jobs? Use the cloud.</a:t>
            </a:r>
            <a:endParaRPr lang="en-US" sz="1400" dirty="0"/>
          </a:p>
        </p:txBody>
      </p:sp>
      <p:sp>
        <p:nvSpPr>
          <p:cNvPr id="12" name="Text 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Cambridge Codex Community</a:t>
            </a:r>
            <a:endParaRPr lang="en-US" sz="1200" dirty="0"/>
          </a:p>
        </p:txBody>
      </p:sp>
      <p:sp>
        <p:nvSpPr>
          <p:cNvPr id="13"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pic>
        <p:nvPicPr>
          <p:cNvPr id="2" name="Image 0" descr="A 3D render of a Ra mask with a sun disc, a coiled cobra and feathered carving">    </p:cNvPr>
          <p:cNvPicPr>
            <a:picLocks noChangeAspect="1"/>
          </p:cNvPicPr>
          <p:nvPr/>
        </p:nvPicPr>
        <p:blipFill>
          <a:blip r:embed="rId1"/>
          <a:srcRect l="0" r="0" t="0" b="0"/>
          <a:stretch/>
        </p:blipFill>
        <p:spPr>
          <a:xfrm>
            <a:off x="6680200" y="609600"/>
            <a:ext cx="4699000" cy="4699000"/>
          </a:xfrm>
          <a:prstGeom prst="roundRect">
            <a:avLst>
              <a:gd name="adj" fmla="val 4324"/>
            </a:avLst>
          </a:prstGeom>
        </p:spPr>
      </p:pic>
      <p:sp>
        <p:nvSpPr>
          <p:cNvPr id="3"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01 / Beyond code</a:t>
            </a:r>
            <a:endParaRPr lang="en-US" sz="1200" dirty="0"/>
          </a:p>
        </p:txBody>
      </p:sp>
      <p:sp>
        <p:nvSpPr>
          <p:cNvPr id="4" name="Text 1"/>
          <p:cNvSpPr/>
          <p:nvPr>
            <p:ph type="title"/>
          </p:nvPr>
        </p:nvSpPr>
        <p:spPr>
          <a:xfrm>
            <a:off x="812800" y="2169815"/>
            <a:ext cx="5624830" cy="1579860"/>
          </a:xfrm>
          <a:prstGeom prst="rect">
            <a:avLst/>
          </a:prstGeom>
          <a:noFill/>
          <a:ln/>
        </p:spPr>
        <p:txBody>
          <a:bodyPr wrap="square" lIns="0" tIns="0" rIns="0" bIns="0" rtlCol="0" anchor="t">
            <a:normAutofit/>
          </a:bodyPr>
          <a:lstStyle/>
          <a:p>
            <a:pPr algn="l" indent="0" marL="0">
              <a:lnSpc>
                <a:spcPts val="6120"/>
              </a:lnSpc>
              <a:buNone/>
            </a:pPr>
            <a:r>
              <a:rPr lang="en-US" sz="6000" b="0" i="0" spc="-225" kern="0" dirty="0">
                <a:solidFill>
                  <a:srgbClr val="FCFCFC"/>
                </a:solidFill>
                <a:latin typeface="Geist" pitchFamily="34" charset="0"/>
                <a:ea typeface="Geist" pitchFamily="34" charset="-122"/>
                <a:cs typeface="Geist" pitchFamily="34" charset="-120"/>
              </a:rPr>
              <a:t>My daughter wanted to be Ra.</a:t>
            </a:r>
            <a:endParaRPr lang="en-US" sz="6000" dirty="0"/>
          </a:p>
        </p:txBody>
      </p:sp>
      <p:sp>
        <p:nvSpPr>
          <p:cNvPr id="5" name="Text 2"/>
          <p:cNvSpPr/>
          <p:nvPr/>
        </p:nvSpPr>
        <p:spPr>
          <a:xfrm>
            <a:off x="812800" y="3952875"/>
            <a:ext cx="5624830" cy="355600"/>
          </a:xfrm>
          <a:prstGeom prst="rect">
            <a:avLst/>
          </a:prstGeom>
          <a:noFill/>
          <a:ln/>
        </p:spPr>
        <p:txBody>
          <a:bodyPr wrap="square" lIns="0" tIns="0" rIns="0" bIns="0" rtlCol="0" anchor="t">
            <a:normAutofit/>
          </a:bodyPr>
          <a:lstStyle/>
          <a:p>
            <a:pPr algn="l" indent="0" marL="0">
              <a:lnSpc>
                <a:spcPts val="2600"/>
              </a:lnSpc>
              <a:buNone/>
            </a:pPr>
            <a:r>
              <a:rPr lang="en-US" sz="2000" spc="-25" kern="0" dirty="0">
                <a:solidFill>
                  <a:srgbClr val="A3A1AA"/>
                </a:solidFill>
                <a:latin typeface="Geist" pitchFamily="34" charset="0"/>
                <a:ea typeface="Geist" pitchFamily="34" charset="-122"/>
                <a:cs typeface="Geist" pitchFamily="34" charset="-120"/>
              </a:rPr>
              <a:t>Costume day. A 3D printer. No mask.</a:t>
            </a:r>
            <a:endParaRPr lang="en-US" sz="2000" dirty="0"/>
          </a:p>
        </p:txBody>
      </p:sp>
      <p:sp>
        <p:nvSpPr>
          <p:cNvPr id="6" name="Shape 3"/>
          <p:cNvSpPr/>
          <p:nvPr/>
        </p:nvSpPr>
        <p:spPr>
          <a:xfrm>
            <a:off x="812800" y="5429895"/>
            <a:ext cx="10566400" cy="0"/>
          </a:xfrm>
          <a:prstGeom prst="line">
            <a:avLst/>
          </a:prstGeom>
          <a:noFill/>
          <a:ln w="6350">
            <a:solidFill>
              <a:srgbClr val="2C2C30"/>
            </a:solidFill>
            <a:prstDash val="solid"/>
          </a:ln>
        </p:spPr>
      </p:sp>
      <p:pic>
        <p:nvPicPr>
          <p:cNvPr id="7"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8" name="Text 4"/>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New ·</a:t>
            </a:r>
            <a:r>
              <a:rPr lang="en-US" sz="1400" dirty="0">
                <a:solidFill>
                  <a:srgbClr val="FCFCFC"/>
                </a:solidFill>
                <a:latin typeface="Geist" pitchFamily="34" charset="0"/>
                <a:ea typeface="Geist" pitchFamily="34" charset="-122"/>
                <a:cs typeface="Geist" pitchFamily="34" charset="-120"/>
              </a:rPr>
              <a:t> Not just code. Real things.</a:t>
            </a:r>
            <a:endParaRPr lang="en-US" sz="1400" dirty="0"/>
          </a:p>
        </p:txBody>
      </p:sp>
      <p:pic>
        <p:nvPicPr>
          <p:cNvPr id="9"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10" name="Text 5"/>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Tried ·</a:t>
            </a:r>
            <a:r>
              <a:rPr lang="en-US" sz="1400" dirty="0">
                <a:solidFill>
                  <a:srgbClr val="FCFCFC"/>
                </a:solidFill>
                <a:latin typeface="Geist" pitchFamily="34" charset="0"/>
                <a:ea typeface="Geist" pitchFamily="34" charset="-122"/>
                <a:cs typeface="Geist" pitchFamily="34" charset="-120"/>
              </a:rPr>
              <a:t> GPT-6 Astra did the 3D.</a:t>
            </a:r>
            <a:endParaRPr lang="en-US" sz="1400" dirty="0"/>
          </a:p>
        </p:txBody>
      </p:sp>
      <p:pic>
        <p:nvPicPr>
          <p:cNvPr id="11"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12" name="Text 6"/>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Daily ·</a:t>
            </a:r>
            <a:r>
              <a:rPr lang="en-US" sz="1400" dirty="0">
                <a:solidFill>
                  <a:srgbClr val="FCFCFC"/>
                </a:solidFill>
                <a:latin typeface="Geist" pitchFamily="34" charset="0"/>
                <a:ea typeface="Geist" pitchFamily="34" charset="-122"/>
                <a:cs typeface="Geist" pitchFamily="34" charset="-120"/>
              </a:rPr>
              <a:t> Pick the model for the job.</a:t>
            </a:r>
            <a:endParaRPr lang="en-US" sz="1400" dirty="0"/>
          </a:p>
        </p:txBody>
      </p:sp>
      <p:sp>
        <p:nvSpPr>
          <p:cNvPr id="13" name="Text 7"/>
          <p:cNvSpPr/>
          <p:nvPr/>
        </p:nvSpPr>
        <p:spPr>
          <a:xfrm>
            <a:off x="812800" y="62382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Rendered by Codex from the actual 3D model</a:t>
            </a:r>
            <a:endParaRPr lang="en-US" sz="1200" dirty="0"/>
          </a:p>
        </p:txBody>
      </p:sp>
      <p:sp>
        <p:nvSpPr>
          <p:cNvPr id="14"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1AA"/>
                </a:solidFill>
                <a:latin typeface="Geist" pitchFamily="34" charset="0"/>
                <a:ea typeface="Geist" pitchFamily="34" charset="-122"/>
                <a:cs typeface="Geist"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01 / Beyond code</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Measure. Model. Check. Print.</a:t>
            </a:r>
            <a:endParaRPr lang="en-US" sz="3600" dirty="0"/>
          </a:p>
        </p:txBody>
      </p:sp>
      <p:sp>
        <p:nvSpPr>
          <p:cNvPr id="4" name="Shape 2"/>
          <p:cNvSpPr/>
          <p:nvPr/>
        </p:nvSpPr>
        <p:spPr>
          <a:xfrm>
            <a:off x="812800" y="1922214"/>
            <a:ext cx="6553200" cy="0"/>
          </a:xfrm>
          <a:prstGeom prst="line">
            <a:avLst/>
          </a:prstGeom>
          <a:noFill/>
          <a:ln w="6350">
            <a:solidFill>
              <a:srgbClr val="E3E1E7"/>
            </a:solidFill>
            <a:prstDash val="solid"/>
          </a:ln>
        </p:spPr>
      </p:sp>
      <p:sp>
        <p:nvSpPr>
          <p:cNvPr id="5" name="Text 3"/>
          <p:cNvSpPr/>
          <p:nvPr/>
        </p:nvSpPr>
        <p:spPr>
          <a:xfrm>
            <a:off x="812800" y="2109539"/>
            <a:ext cx="3048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1</a:t>
            </a:r>
            <a:endParaRPr lang="en-US" sz="1400" dirty="0"/>
          </a:p>
        </p:txBody>
      </p:sp>
      <p:sp>
        <p:nvSpPr>
          <p:cNvPr id="6" name="Text 4"/>
          <p:cNvSpPr/>
          <p:nvPr/>
        </p:nvSpPr>
        <p:spPr>
          <a:xfrm>
            <a:off x="1244600" y="2026989"/>
            <a:ext cx="6305042" cy="381000"/>
          </a:xfrm>
          <a:prstGeom prst="rect">
            <a:avLst/>
          </a:prstGeom>
          <a:noFill/>
          <a:ln/>
        </p:spPr>
        <p:txBody>
          <a:bodyPr wrap="square" lIns="0" tIns="0" rIns="0" bIns="0" rtlCol="0" anchor="t">
            <a:normAutofit/>
          </a:bodyPr>
          <a:lstStyle/>
          <a:p>
            <a:pPr algn="l" indent="0" marL="0">
              <a:lnSpc>
                <a:spcPts val="2800"/>
              </a:lnSpc>
              <a:buNone/>
            </a:pPr>
            <a:r>
              <a:rPr lang="en-US" sz="2000" spc="-25" kern="0" dirty="0">
                <a:solidFill>
                  <a:srgbClr val="171719"/>
                </a:solidFill>
                <a:latin typeface="Geist" pitchFamily="34" charset="0"/>
                <a:ea typeface="Geist" pitchFamily="34" charset="-122"/>
                <a:cs typeface="Geist" pitchFamily="34" charset="-120"/>
              </a:rPr>
              <a:t>Measure her face</a:t>
            </a:r>
            <a:endParaRPr lang="en-US" sz="2000" dirty="0"/>
          </a:p>
        </p:txBody>
      </p:sp>
      <p:sp>
        <p:nvSpPr>
          <p:cNvPr id="7" name="Text 5"/>
          <p:cNvSpPr/>
          <p:nvPr/>
        </p:nvSpPr>
        <p:spPr>
          <a:xfrm>
            <a:off x="1244600" y="2407989"/>
            <a:ext cx="630504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It told us exactly what to measure.</a:t>
            </a:r>
            <a:endParaRPr lang="en-US" sz="1200" dirty="0"/>
          </a:p>
        </p:txBody>
      </p:sp>
      <p:sp>
        <p:nvSpPr>
          <p:cNvPr id="8" name="Shape 6"/>
          <p:cNvSpPr/>
          <p:nvPr/>
        </p:nvSpPr>
        <p:spPr>
          <a:xfrm>
            <a:off x="812800" y="2726085"/>
            <a:ext cx="6553200" cy="0"/>
          </a:xfrm>
          <a:prstGeom prst="line">
            <a:avLst/>
          </a:prstGeom>
          <a:noFill/>
          <a:ln w="6350">
            <a:solidFill>
              <a:srgbClr val="E3E1E7"/>
            </a:solidFill>
            <a:prstDash val="solid"/>
          </a:ln>
        </p:spPr>
      </p:sp>
      <p:sp>
        <p:nvSpPr>
          <p:cNvPr id="9" name="Text 7"/>
          <p:cNvSpPr/>
          <p:nvPr/>
        </p:nvSpPr>
        <p:spPr>
          <a:xfrm>
            <a:off x="812800" y="2913410"/>
            <a:ext cx="3048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2</a:t>
            </a:r>
            <a:endParaRPr lang="en-US" sz="1400" dirty="0"/>
          </a:p>
        </p:txBody>
      </p:sp>
      <p:sp>
        <p:nvSpPr>
          <p:cNvPr id="10" name="Text 8"/>
          <p:cNvSpPr/>
          <p:nvPr/>
        </p:nvSpPr>
        <p:spPr>
          <a:xfrm>
            <a:off x="1244600" y="2830860"/>
            <a:ext cx="6305042" cy="381000"/>
          </a:xfrm>
          <a:prstGeom prst="rect">
            <a:avLst/>
          </a:prstGeom>
          <a:noFill/>
          <a:ln/>
        </p:spPr>
        <p:txBody>
          <a:bodyPr wrap="square" lIns="0" tIns="0" rIns="0" bIns="0" rtlCol="0" anchor="t">
            <a:normAutofit/>
          </a:bodyPr>
          <a:lstStyle/>
          <a:p>
            <a:pPr algn="l" indent="0" marL="0">
              <a:lnSpc>
                <a:spcPts val="2800"/>
              </a:lnSpc>
              <a:buNone/>
            </a:pPr>
            <a:r>
              <a:rPr lang="en-US" sz="2000" spc="-25" kern="0" dirty="0">
                <a:solidFill>
                  <a:srgbClr val="171719"/>
                </a:solidFill>
                <a:latin typeface="Geist" pitchFamily="34" charset="0"/>
                <a:ea typeface="Geist" pitchFamily="34" charset="-122"/>
                <a:cs typeface="Geist" pitchFamily="34" charset="-120"/>
              </a:rPr>
              <a:t>Model it in Blender</a:t>
            </a:r>
            <a:endParaRPr lang="en-US" sz="2000" dirty="0"/>
          </a:p>
        </p:txBody>
      </p:sp>
      <p:sp>
        <p:nvSpPr>
          <p:cNvPr id="11" name="Text 9"/>
          <p:cNvSpPr/>
          <p:nvPr/>
        </p:nvSpPr>
        <p:spPr>
          <a:xfrm>
            <a:off x="1244600" y="3211860"/>
            <a:ext cx="630504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Print files, an editable file and a guide.</a:t>
            </a:r>
            <a:endParaRPr lang="en-US" sz="1200" dirty="0"/>
          </a:p>
        </p:txBody>
      </p:sp>
      <p:sp>
        <p:nvSpPr>
          <p:cNvPr id="12" name="Shape 10"/>
          <p:cNvSpPr/>
          <p:nvPr/>
        </p:nvSpPr>
        <p:spPr>
          <a:xfrm>
            <a:off x="812800" y="3529955"/>
            <a:ext cx="6553200" cy="0"/>
          </a:xfrm>
          <a:prstGeom prst="line">
            <a:avLst/>
          </a:prstGeom>
          <a:noFill/>
          <a:ln w="6350">
            <a:solidFill>
              <a:srgbClr val="E3E1E7"/>
            </a:solidFill>
            <a:prstDash val="solid"/>
          </a:ln>
        </p:spPr>
      </p:sp>
      <p:sp>
        <p:nvSpPr>
          <p:cNvPr id="13" name="Text 11"/>
          <p:cNvSpPr/>
          <p:nvPr/>
        </p:nvSpPr>
        <p:spPr>
          <a:xfrm>
            <a:off x="812800" y="3717280"/>
            <a:ext cx="3048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3</a:t>
            </a:r>
            <a:endParaRPr lang="en-US" sz="1400" dirty="0"/>
          </a:p>
        </p:txBody>
      </p:sp>
      <p:sp>
        <p:nvSpPr>
          <p:cNvPr id="14" name="Text 12"/>
          <p:cNvSpPr/>
          <p:nvPr/>
        </p:nvSpPr>
        <p:spPr>
          <a:xfrm>
            <a:off x="1244600" y="3634730"/>
            <a:ext cx="6305042" cy="381000"/>
          </a:xfrm>
          <a:prstGeom prst="rect">
            <a:avLst/>
          </a:prstGeom>
          <a:noFill/>
          <a:ln/>
        </p:spPr>
        <p:txBody>
          <a:bodyPr wrap="square" lIns="0" tIns="0" rIns="0" bIns="0" rtlCol="0" anchor="t">
            <a:normAutofit/>
          </a:bodyPr>
          <a:lstStyle/>
          <a:p>
            <a:pPr algn="l" indent="0" marL="0">
              <a:lnSpc>
                <a:spcPts val="2800"/>
              </a:lnSpc>
              <a:buNone/>
            </a:pPr>
            <a:r>
              <a:rPr lang="en-US" sz="2000" spc="-25" kern="0" dirty="0">
                <a:solidFill>
                  <a:srgbClr val="171719"/>
                </a:solidFill>
                <a:latin typeface="Geist" pitchFamily="34" charset="0"/>
                <a:ea typeface="Geist" pitchFamily="34" charset="-122"/>
                <a:cs typeface="Geist" pitchFamily="34" charset="-120"/>
              </a:rPr>
              <a:t>Check it in the slicer</a:t>
            </a:r>
            <a:endParaRPr lang="en-US" sz="2000" dirty="0"/>
          </a:p>
        </p:txBody>
      </p:sp>
      <p:sp>
        <p:nvSpPr>
          <p:cNvPr id="15" name="Text 13"/>
          <p:cNvSpPr/>
          <p:nvPr/>
        </p:nvSpPr>
        <p:spPr>
          <a:xfrm>
            <a:off x="1244600" y="4015730"/>
            <a:ext cx="630504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Plate, filament and quality in Bambu Studio.</a:t>
            </a:r>
            <a:endParaRPr lang="en-US" sz="1200" dirty="0"/>
          </a:p>
        </p:txBody>
      </p:sp>
      <p:sp>
        <p:nvSpPr>
          <p:cNvPr id="16" name="Shape 14"/>
          <p:cNvSpPr/>
          <p:nvPr/>
        </p:nvSpPr>
        <p:spPr>
          <a:xfrm>
            <a:off x="812800" y="4333825"/>
            <a:ext cx="6553200" cy="0"/>
          </a:xfrm>
          <a:prstGeom prst="line">
            <a:avLst/>
          </a:prstGeom>
          <a:noFill/>
          <a:ln w="6350">
            <a:solidFill>
              <a:srgbClr val="E3E1E7"/>
            </a:solidFill>
            <a:prstDash val="solid"/>
          </a:ln>
        </p:spPr>
      </p:sp>
      <p:sp>
        <p:nvSpPr>
          <p:cNvPr id="17" name="Shape 15"/>
          <p:cNvSpPr/>
          <p:nvPr/>
        </p:nvSpPr>
        <p:spPr>
          <a:xfrm>
            <a:off x="812800" y="5137696"/>
            <a:ext cx="6553200" cy="0"/>
          </a:xfrm>
          <a:prstGeom prst="line">
            <a:avLst/>
          </a:prstGeom>
          <a:noFill/>
          <a:ln w="6350">
            <a:solidFill>
              <a:srgbClr val="E3E1E7"/>
            </a:solidFill>
            <a:prstDash val="solid"/>
          </a:ln>
        </p:spPr>
      </p:sp>
      <p:sp>
        <p:nvSpPr>
          <p:cNvPr id="18" name="Text 16"/>
          <p:cNvSpPr/>
          <p:nvPr/>
        </p:nvSpPr>
        <p:spPr>
          <a:xfrm>
            <a:off x="812800" y="4521150"/>
            <a:ext cx="3048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4</a:t>
            </a:r>
            <a:endParaRPr lang="en-US" sz="1400" dirty="0"/>
          </a:p>
        </p:txBody>
      </p:sp>
      <p:sp>
        <p:nvSpPr>
          <p:cNvPr id="19" name="Text 17"/>
          <p:cNvSpPr/>
          <p:nvPr/>
        </p:nvSpPr>
        <p:spPr>
          <a:xfrm>
            <a:off x="1244600" y="4438600"/>
            <a:ext cx="6305042" cy="381000"/>
          </a:xfrm>
          <a:prstGeom prst="rect">
            <a:avLst/>
          </a:prstGeom>
          <a:noFill/>
          <a:ln/>
        </p:spPr>
        <p:txBody>
          <a:bodyPr wrap="square" lIns="0" tIns="0" rIns="0" bIns="0" rtlCol="0" anchor="t">
            <a:normAutofit/>
          </a:bodyPr>
          <a:lstStyle/>
          <a:p>
            <a:pPr algn="l" indent="0" marL="0">
              <a:lnSpc>
                <a:spcPts val="2800"/>
              </a:lnSpc>
              <a:buNone/>
            </a:pPr>
            <a:r>
              <a:rPr lang="en-US" sz="2000" spc="-25" kern="0" dirty="0">
                <a:solidFill>
                  <a:srgbClr val="171719"/>
                </a:solidFill>
                <a:latin typeface="Geist" pitchFamily="34" charset="0"/>
                <a:ea typeface="Geist" pitchFamily="34" charset="-122"/>
                <a:cs typeface="Geist" pitchFamily="34" charset="-120"/>
              </a:rPr>
              <a:t>Print</a:t>
            </a:r>
            <a:endParaRPr lang="en-US" sz="2000" dirty="0"/>
          </a:p>
        </p:txBody>
      </p:sp>
      <p:sp>
        <p:nvSpPr>
          <p:cNvPr id="20" name="Text 18"/>
          <p:cNvSpPr/>
          <p:nvPr/>
        </p:nvSpPr>
        <p:spPr>
          <a:xfrm>
            <a:off x="1244600" y="4819600"/>
            <a:ext cx="630504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One click. It’s printing right now.</a:t>
            </a:r>
            <a:endParaRPr lang="en-US" sz="1200" dirty="0"/>
          </a:p>
        </p:txBody>
      </p:sp>
      <p:pic>
        <p:nvPicPr>
          <p:cNvPr id="21" name="Image 0" descr="The Ra mask model on a Bambu Lab print plate in the Bambu Studio slicer">    </p:cNvPr>
          <p:cNvPicPr>
            <a:picLocks noChangeAspect="1"/>
          </p:cNvPicPr>
          <p:nvPr/>
        </p:nvPicPr>
        <p:blipFill>
          <a:blip r:embed="rId1"/>
          <a:srcRect l="4" r="4" t="0" b="0"/>
          <a:stretch/>
        </p:blipFill>
        <p:spPr>
          <a:xfrm>
            <a:off x="7823200" y="1983730"/>
            <a:ext cx="3556000" cy="3092450"/>
          </a:xfrm>
          <a:prstGeom prst="roundRect">
            <a:avLst>
              <a:gd name="adj" fmla="val 4928"/>
            </a:avLst>
          </a:prstGeom>
        </p:spPr>
      </p:pic>
      <p:sp>
        <p:nvSpPr>
          <p:cNvPr id="22" name="Shape 19"/>
          <p:cNvSpPr/>
          <p:nvPr/>
        </p:nvSpPr>
        <p:spPr>
          <a:xfrm>
            <a:off x="812800" y="5429895"/>
            <a:ext cx="10566400" cy="0"/>
          </a:xfrm>
          <a:prstGeom prst="line">
            <a:avLst/>
          </a:prstGeom>
          <a:noFill/>
          <a:ln w="6350">
            <a:solidFill>
              <a:srgbClr val="E3E1E7"/>
            </a:solidFill>
            <a:prstDash val="solid"/>
          </a:ln>
        </p:spPr>
      </p:sp>
      <p:pic>
        <p:nvPicPr>
          <p:cNvPr id="23"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24" name="Text 20"/>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From idea to object.</a:t>
            </a:r>
            <a:endParaRPr lang="en-US" sz="1400" dirty="0"/>
          </a:p>
        </p:txBody>
      </p:sp>
      <p:pic>
        <p:nvPicPr>
          <p:cNvPr id="25"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26" name="Text 21"/>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Ask for the editable file.</a:t>
            </a:r>
            <a:endParaRPr lang="en-US" sz="1400" dirty="0"/>
          </a:p>
        </p:txBody>
      </p:sp>
      <p:pic>
        <p:nvPicPr>
          <p:cNvPr id="27"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28" name="Text 22"/>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Render close-ups first.</a:t>
            </a:r>
            <a:endParaRPr lang="en-US" sz="1400" dirty="0"/>
          </a:p>
        </p:txBody>
      </p:sp>
      <p:sp>
        <p:nvSpPr>
          <p:cNvPr id="29" name="Text 2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Codex with GPT-6 Astra · Blender · Bambu Studio · Bambu Lab P1S</a:t>
            </a:r>
            <a:endParaRPr lang="en-US" sz="1200" dirty="0"/>
          </a:p>
        </p:txBody>
      </p:sp>
      <p:sp>
        <p:nvSpPr>
          <p:cNvPr id="30" name="Text 24"/>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01 / Live</a:t>
            </a:r>
            <a:endParaRPr lang="en-US" sz="1200" dirty="0"/>
          </a:p>
        </p:txBody>
      </p:sp>
      <p:sp>
        <p:nvSpPr>
          <p:cNvPr id="3" name="Text 1"/>
          <p:cNvSpPr/>
          <p:nvPr>
            <p:ph type="title"/>
          </p:nvPr>
        </p:nvSpPr>
        <p:spPr>
          <a:xfrm>
            <a:off x="812800" y="1153120"/>
            <a:ext cx="10883392" cy="939800"/>
          </a:xfrm>
          <a:prstGeom prst="rect">
            <a:avLst/>
          </a:prstGeom>
          <a:noFill/>
          <a:ln/>
        </p:spPr>
        <p:txBody>
          <a:bodyPr wrap="square" lIns="0" tIns="0" rIns="0" bIns="0" rtlCol="0" anchor="t">
            <a:normAutofit/>
          </a:bodyPr>
          <a:lstStyle/>
          <a:p>
            <a:pPr algn="l" indent="0" marL="0">
              <a:lnSpc>
                <a:spcPts val="7200"/>
              </a:lnSpc>
              <a:buNone/>
            </a:pPr>
            <a:r>
              <a:rPr lang="en-US" sz="7200" b="0" i="0" spc="-275" kern="0" dirty="0">
                <a:solidFill>
                  <a:srgbClr val="FCFCFC"/>
                </a:solidFill>
                <a:latin typeface="Geist" pitchFamily="34" charset="0"/>
                <a:ea typeface="Geist" pitchFamily="34" charset="-122"/>
                <a:cs typeface="Geist" pitchFamily="34" charset="-120"/>
              </a:rPr>
              <a:t>Is it done yet?</a:t>
            </a:r>
            <a:endParaRPr lang="en-US" sz="7200" dirty="0"/>
          </a:p>
        </p:txBody>
      </p:sp>
      <p:sp>
        <p:nvSpPr>
          <p:cNvPr id="4" name="Shape 2"/>
          <p:cNvSpPr/>
          <p:nvPr/>
        </p:nvSpPr>
        <p:spPr>
          <a:xfrm>
            <a:off x="812800" y="2873425"/>
            <a:ext cx="10566400" cy="1747441"/>
          </a:xfrm>
          <a:prstGeom prst="roundRect">
            <a:avLst>
              <a:gd name="adj" fmla="val 8721"/>
            </a:avLst>
          </a:prstGeom>
          <a:solidFill>
            <a:srgbClr val="1C1C1F"/>
          </a:solidFill>
          <a:ln/>
        </p:spPr>
      </p:sp>
      <p:sp>
        <p:nvSpPr>
          <p:cNvPr id="5" name="Text 3"/>
          <p:cNvSpPr/>
          <p:nvPr/>
        </p:nvSpPr>
        <p:spPr>
          <a:xfrm>
            <a:off x="1168400" y="3229025"/>
            <a:ext cx="1015085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In ChatGPT, ask:</a:t>
            </a:r>
            <a:endParaRPr lang="en-US" sz="1200" dirty="0"/>
          </a:p>
        </p:txBody>
      </p:sp>
      <p:sp>
        <p:nvSpPr>
          <p:cNvPr id="6" name="Text 4"/>
          <p:cNvSpPr/>
          <p:nvPr/>
        </p:nvSpPr>
        <p:spPr>
          <a:xfrm>
            <a:off x="1168400" y="3594745"/>
            <a:ext cx="10150856" cy="695920"/>
          </a:xfrm>
          <a:prstGeom prst="rect">
            <a:avLst/>
          </a:prstGeom>
          <a:noFill/>
          <a:ln/>
        </p:spPr>
        <p:txBody>
          <a:bodyPr wrap="square" lIns="0" tIns="0" rIns="0" bIns="0" rtlCol="0" anchor="t">
            <a:normAutofit/>
          </a:bodyPr>
          <a:lstStyle/>
          <a:p>
            <a:pPr algn="l" indent="0" marL="0">
              <a:lnSpc>
                <a:spcPts val="2640"/>
              </a:lnSpc>
              <a:buNone/>
            </a:pPr>
            <a:r>
              <a:rPr lang="en-US" sz="2200" spc="-50" kern="0" dirty="0">
                <a:solidFill>
                  <a:srgbClr val="FCFCFC"/>
                </a:solidFill>
                <a:latin typeface="Geist" pitchFamily="34" charset="0"/>
                <a:ea typeface="Geist" pitchFamily="34" charset="-122"/>
                <a:cs typeface="Geist" pitchFamily="34" charset="-120"/>
              </a:rPr>
              <a:t>“Open Bambu Studio and tell me how far the Ra mask print has got and how long is left. Don’t change anything.”</a:t>
            </a:r>
            <a:endParaRPr lang="en-US" sz="2200" dirty="0"/>
          </a:p>
        </p:txBody>
      </p:sp>
      <p:sp>
        <p:nvSpPr>
          <p:cNvPr id="7" name="Shape 5"/>
          <p:cNvSpPr/>
          <p:nvPr/>
        </p:nvSpPr>
        <p:spPr>
          <a:xfrm>
            <a:off x="812800" y="5429895"/>
            <a:ext cx="10566400" cy="0"/>
          </a:xfrm>
          <a:prstGeom prst="line">
            <a:avLst/>
          </a:prstGeom>
          <a:noFill/>
          <a:ln w="6350">
            <a:solidFill>
              <a:srgbClr val="2C2C30"/>
            </a:solidFill>
            <a:prstDash val="solid"/>
          </a:ln>
        </p:spPr>
      </p:sp>
      <p:pic>
        <p:nvPicPr>
          <p:cNvPr id="8"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9" name="Text 6"/>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New ·</a:t>
            </a:r>
            <a:r>
              <a:rPr lang="en-US" sz="1400" dirty="0">
                <a:solidFill>
                  <a:srgbClr val="FCFCFC"/>
                </a:solidFill>
                <a:latin typeface="Geist" pitchFamily="34" charset="0"/>
                <a:ea typeface="Geist" pitchFamily="34" charset="-122"/>
                <a:cs typeface="Geist" pitchFamily="34" charset="-120"/>
              </a:rPr>
              <a:t> It can use your apps.</a:t>
            </a:r>
            <a:endParaRPr lang="en-US" sz="1400" dirty="0"/>
          </a:p>
        </p:txBody>
      </p:sp>
      <p:pic>
        <p:nvPicPr>
          <p:cNvPr id="10"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1" name="Text 7"/>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Tried ·</a:t>
            </a:r>
            <a:r>
              <a:rPr lang="en-US" sz="1400" dirty="0">
                <a:solidFill>
                  <a:srgbClr val="FCFCFC"/>
                </a:solidFill>
                <a:latin typeface="Geist" pitchFamily="34" charset="0"/>
                <a:ea typeface="Geist" pitchFamily="34" charset="-122"/>
                <a:cs typeface="Geist" pitchFamily="34" charset="-120"/>
              </a:rPr>
              <a:t> It reads the screen, then acts.</a:t>
            </a:r>
            <a:endParaRPr lang="en-US" sz="1400" dirty="0"/>
          </a:p>
        </p:txBody>
      </p:sp>
      <p:pic>
        <p:nvPicPr>
          <p:cNvPr id="12"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3" name="Text 8"/>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Daily ·</a:t>
            </a:r>
            <a:r>
              <a:rPr lang="en-US" sz="1400" dirty="0">
                <a:solidFill>
                  <a:srgbClr val="FCFCFC"/>
                </a:solidFill>
                <a:latin typeface="Geist" pitchFamily="34" charset="0"/>
                <a:ea typeface="Geist" pitchFamily="34" charset="-122"/>
                <a:cs typeface="Geist" pitchFamily="34" charset="-120"/>
              </a:rPr>
              <a:t> Set limits in the prompt.</a:t>
            </a:r>
            <a:endParaRPr lang="en-US" sz="1400" dirty="0"/>
          </a:p>
        </p:txBody>
      </p:sp>
      <p:sp>
        <p:nvSpPr>
          <p:cNvPr id="14" name="Text 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Live: minimise the slides → ChatGPT → ask</a:t>
            </a:r>
            <a:endParaRPr lang="en-US" sz="1200" dirty="0"/>
          </a:p>
        </p:txBody>
      </p:sp>
      <p:sp>
        <p:nvSpPr>
          <p:cNvPr id="15"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1AA"/>
                </a:solidFill>
                <a:latin typeface="Geist" pitchFamily="34" charset="0"/>
                <a:ea typeface="Geist" pitchFamily="34" charset="-122"/>
                <a:cs typeface="Geist"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01 / Codex</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Three modes. One app.</a:t>
            </a:r>
            <a:endParaRPr lang="en-US" sz="3600" dirty="0"/>
          </a:p>
        </p:txBody>
      </p:sp>
      <p:sp>
        <p:nvSpPr>
          <p:cNvPr id="4" name="Shape 2"/>
          <p:cNvSpPr/>
          <p:nvPr/>
        </p:nvSpPr>
        <p:spPr>
          <a:xfrm>
            <a:off x="815975" y="2759720"/>
            <a:ext cx="3401467" cy="1540470"/>
          </a:xfrm>
          <a:prstGeom prst="roundRect">
            <a:avLst>
              <a:gd name="adj" fmla="val 9687"/>
            </a:avLst>
          </a:prstGeom>
          <a:solidFill>
            <a:srgbClr val="FCFCFC"/>
          </a:solidFill>
          <a:ln w="6350">
            <a:solidFill>
              <a:srgbClr val="E3E1E7"/>
            </a:solidFill>
            <a:prstDash val="solid"/>
          </a:ln>
        </p:spPr>
      </p:sp>
      <p:sp>
        <p:nvSpPr>
          <p:cNvPr id="5" name="Text 3"/>
          <p:cNvSpPr/>
          <p:nvPr/>
        </p:nvSpPr>
        <p:spPr>
          <a:xfrm>
            <a:off x="1123950" y="3067695"/>
            <a:ext cx="2869082" cy="584200"/>
          </a:xfrm>
          <a:prstGeom prst="rect">
            <a:avLst/>
          </a:prstGeom>
          <a:noFill/>
          <a:ln/>
        </p:spPr>
        <p:txBody>
          <a:bodyPr wrap="square" lIns="0" tIns="0" rIns="0" bIns="0" rtlCol="0" anchor="t">
            <a:normAutofit/>
          </a:bodyPr>
          <a:lstStyle/>
          <a:p>
            <a:pPr algn="l" indent="0" marL="0">
              <a:lnSpc>
                <a:spcPts val="4400"/>
              </a:lnSpc>
              <a:buNone/>
            </a:pPr>
            <a:r>
              <a:rPr lang="en-US" sz="4400" spc="-150" kern="0" dirty="0">
                <a:solidFill>
                  <a:srgbClr val="171719"/>
                </a:solidFill>
                <a:latin typeface="Geist" pitchFamily="34" charset="0"/>
                <a:ea typeface="Geist" pitchFamily="34" charset="-122"/>
                <a:cs typeface="Geist" pitchFamily="34" charset="-120"/>
              </a:rPr>
              <a:t>Chat</a:t>
            </a:r>
            <a:endParaRPr lang="en-US" sz="4400" dirty="0"/>
          </a:p>
        </p:txBody>
      </p:sp>
      <p:sp>
        <p:nvSpPr>
          <p:cNvPr id="6" name="Text 4"/>
          <p:cNvSpPr/>
          <p:nvPr/>
        </p:nvSpPr>
        <p:spPr>
          <a:xfrm>
            <a:off x="1123950" y="3728095"/>
            <a:ext cx="286908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Think it through.</a:t>
            </a:r>
            <a:endParaRPr lang="en-US" sz="1600" dirty="0"/>
          </a:p>
        </p:txBody>
      </p:sp>
      <p:sp>
        <p:nvSpPr>
          <p:cNvPr id="7" name="Shape 5"/>
          <p:cNvSpPr/>
          <p:nvPr/>
        </p:nvSpPr>
        <p:spPr>
          <a:xfrm>
            <a:off x="4401592" y="2759720"/>
            <a:ext cx="3401516" cy="1540470"/>
          </a:xfrm>
          <a:prstGeom prst="roundRect">
            <a:avLst>
              <a:gd name="adj" fmla="val 9687"/>
            </a:avLst>
          </a:prstGeom>
          <a:solidFill>
            <a:srgbClr val="FCFCFC"/>
          </a:solidFill>
          <a:ln w="6350">
            <a:solidFill>
              <a:srgbClr val="E3E1E7"/>
            </a:solidFill>
            <a:prstDash val="solid"/>
          </a:ln>
        </p:spPr>
      </p:sp>
      <p:sp>
        <p:nvSpPr>
          <p:cNvPr id="8" name="Text 6"/>
          <p:cNvSpPr/>
          <p:nvPr/>
        </p:nvSpPr>
        <p:spPr>
          <a:xfrm>
            <a:off x="4709567" y="3067695"/>
            <a:ext cx="2869133" cy="584200"/>
          </a:xfrm>
          <a:prstGeom prst="rect">
            <a:avLst/>
          </a:prstGeom>
          <a:noFill/>
          <a:ln/>
        </p:spPr>
        <p:txBody>
          <a:bodyPr wrap="square" lIns="0" tIns="0" rIns="0" bIns="0" rtlCol="0" anchor="t">
            <a:normAutofit/>
          </a:bodyPr>
          <a:lstStyle/>
          <a:p>
            <a:pPr algn="l" indent="0" marL="0">
              <a:lnSpc>
                <a:spcPts val="4400"/>
              </a:lnSpc>
              <a:buNone/>
            </a:pPr>
            <a:r>
              <a:rPr lang="en-US" sz="4400" spc="-150" kern="0" dirty="0">
                <a:solidFill>
                  <a:srgbClr val="171719"/>
                </a:solidFill>
                <a:latin typeface="Geist" pitchFamily="34" charset="0"/>
                <a:ea typeface="Geist" pitchFamily="34" charset="-122"/>
                <a:cs typeface="Geist" pitchFamily="34" charset="-120"/>
              </a:rPr>
              <a:t>Work</a:t>
            </a:r>
            <a:endParaRPr lang="en-US" sz="4400" dirty="0"/>
          </a:p>
        </p:txBody>
      </p:sp>
      <p:sp>
        <p:nvSpPr>
          <p:cNvPr id="9" name="Text 7"/>
          <p:cNvSpPr/>
          <p:nvPr/>
        </p:nvSpPr>
        <p:spPr>
          <a:xfrm>
            <a:off x="4709567" y="3728095"/>
            <a:ext cx="2869133"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Get the finished file.</a:t>
            </a:r>
            <a:endParaRPr lang="en-US" sz="1600" dirty="0"/>
          </a:p>
        </p:txBody>
      </p:sp>
      <p:sp>
        <p:nvSpPr>
          <p:cNvPr id="10" name="Shape 8"/>
          <p:cNvSpPr/>
          <p:nvPr/>
        </p:nvSpPr>
        <p:spPr>
          <a:xfrm>
            <a:off x="7984083" y="2756545"/>
            <a:ext cx="3395117" cy="1546820"/>
          </a:xfrm>
          <a:prstGeom prst="roundRect">
            <a:avLst>
              <a:gd name="adj" fmla="val 9852"/>
            </a:avLst>
          </a:prstGeom>
          <a:solidFill>
            <a:srgbClr val="232323"/>
          </a:solidFill>
          <a:ln/>
        </p:spPr>
      </p:sp>
      <p:sp>
        <p:nvSpPr>
          <p:cNvPr id="11" name="Text 9"/>
          <p:cNvSpPr/>
          <p:nvPr/>
        </p:nvSpPr>
        <p:spPr>
          <a:xfrm>
            <a:off x="8288883" y="3061345"/>
            <a:ext cx="2869082" cy="584200"/>
          </a:xfrm>
          <a:prstGeom prst="rect">
            <a:avLst/>
          </a:prstGeom>
          <a:noFill/>
          <a:ln/>
        </p:spPr>
        <p:txBody>
          <a:bodyPr wrap="square" lIns="0" tIns="0" rIns="0" bIns="0" rtlCol="0" anchor="t">
            <a:normAutofit/>
          </a:bodyPr>
          <a:lstStyle/>
          <a:p>
            <a:pPr algn="l" indent="0" marL="0">
              <a:lnSpc>
                <a:spcPts val="4400"/>
              </a:lnSpc>
              <a:buNone/>
            </a:pPr>
            <a:r>
              <a:rPr lang="en-US" sz="4400" spc="-150" kern="0" dirty="0">
                <a:solidFill>
                  <a:srgbClr val="FCFCFC"/>
                </a:solidFill>
                <a:latin typeface="Geist" pitchFamily="34" charset="0"/>
                <a:ea typeface="Geist" pitchFamily="34" charset="-122"/>
                <a:cs typeface="Geist" pitchFamily="34" charset="-120"/>
              </a:rPr>
              <a:t>Codex</a:t>
            </a:r>
            <a:endParaRPr lang="en-US" sz="4400" dirty="0"/>
          </a:p>
        </p:txBody>
      </p:sp>
      <p:sp>
        <p:nvSpPr>
          <p:cNvPr id="12" name="Text 10"/>
          <p:cNvSpPr/>
          <p:nvPr/>
        </p:nvSpPr>
        <p:spPr>
          <a:xfrm>
            <a:off x="8288883" y="3721745"/>
            <a:ext cx="286908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C9C7CF"/>
                </a:solidFill>
                <a:latin typeface="Geist" pitchFamily="34" charset="0"/>
                <a:ea typeface="Geist" pitchFamily="34" charset="-122"/>
                <a:cs typeface="Geist" pitchFamily="34" charset="-120"/>
              </a:rPr>
              <a:t>See all the working.</a:t>
            </a:r>
            <a:endParaRPr lang="en-US" sz="1600" dirty="0"/>
          </a:p>
        </p:txBody>
      </p:sp>
      <p:sp>
        <p:nvSpPr>
          <p:cNvPr id="13" name="Shape 11"/>
          <p:cNvSpPr/>
          <p:nvPr/>
        </p:nvSpPr>
        <p:spPr>
          <a:xfrm>
            <a:off x="812800" y="5429895"/>
            <a:ext cx="10566400" cy="0"/>
          </a:xfrm>
          <a:prstGeom prst="line">
            <a:avLst/>
          </a:prstGeom>
          <a:noFill/>
          <a:ln w="6350">
            <a:solidFill>
              <a:srgbClr val="D9D7DD"/>
            </a:solidFill>
            <a:prstDash val="solid"/>
          </a:ln>
        </p:spPr>
      </p:sp>
      <p:pic>
        <p:nvPicPr>
          <p:cNvPr id="14"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5" name="Text 12"/>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Today, pick Codex.</a:t>
            </a:r>
            <a:endParaRPr lang="en-US" sz="1400" dirty="0"/>
          </a:p>
        </p:txBody>
      </p:sp>
      <p:pic>
        <p:nvPicPr>
          <p:cNvPr id="16"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7" name="Text 13"/>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Work and Codex share limits.</a:t>
            </a:r>
            <a:endParaRPr lang="en-US" sz="1400" dirty="0"/>
          </a:p>
        </p:txBody>
      </p:sp>
      <p:pic>
        <p:nvPicPr>
          <p:cNvPr id="18"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9" name="Text 14"/>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Want diffs? Use Codex.</a:t>
            </a:r>
            <a:endParaRPr lang="en-US" sz="1400" dirty="0"/>
          </a:p>
        </p:txBody>
      </p:sp>
      <p:sp>
        <p:nvSpPr>
          <p:cNvPr id="20" name="Text 1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learn.chatgpt.com/docs/use-chatgpt</a:t>
            </a:r>
            <a:endParaRPr lang="en-US" sz="1200" dirty="0"/>
          </a:p>
        </p:txBody>
      </p:sp>
      <p:sp>
        <p:nvSpPr>
          <p:cNvPr id="21" name="Text 1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01 / How it works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Plan. Act. Check. Repeat.</a:t>
            </a:r>
            <a:endParaRPr lang="en-US" sz="3600" dirty="0"/>
          </a:p>
        </p:txBody>
      </p:sp>
      <p:pic>
        <p:nvPicPr>
          <p:cNvPr id="4" name="Image 0" descr="A loop: plan the next step, use a tool, check the result, then repeat">    </p:cNvPr>
          <p:cNvPicPr>
            <a:picLocks noChangeAspect="1"/>
          </p:cNvPicPr>
          <p:nvPr/>
        </p:nvPicPr>
        <p:blipFill>
          <a:blip r:embed="rId1"/>
          <a:srcRect l="0" r="0" t="-31" b="-31"/>
          <a:stretch/>
        </p:blipFill>
        <p:spPr>
          <a:xfrm>
            <a:off x="812800" y="2259955"/>
            <a:ext cx="10566400" cy="2540000"/>
          </a:xfrm>
          <a:prstGeom prst="rect">
            <a:avLst/>
          </a:prstGeom>
        </p:spPr>
      </p:pic>
      <p:sp>
        <p:nvSpPr>
          <p:cNvPr id="5" name="Text 2"/>
          <p:cNvSpPr/>
          <p:nvPr/>
        </p:nvSpPr>
        <p:spPr>
          <a:xfrm>
            <a:off x="4267200" y="2386955"/>
            <a:ext cx="1962150" cy="299690"/>
          </a:xfrm>
          <a:prstGeom prst="rect">
            <a:avLst/>
          </a:prstGeom>
          <a:noFill/>
          <a:ln/>
        </p:spPr>
        <p:txBody>
          <a:bodyPr wrap="square" lIns="0" tIns="0" rIns="0" bIns="0" rtlCol="0" anchor="t">
            <a:normAutofit/>
          </a:bodyPr>
          <a:lstStyle/>
          <a:p>
            <a:pPr algn="l" indent="0" marL="0">
              <a:lnSpc>
                <a:spcPts val="2160"/>
              </a:lnSpc>
              <a:buNone/>
            </a:pPr>
            <a:r>
              <a:rPr lang="en-US" sz="1800" dirty="0">
                <a:solidFill>
                  <a:srgbClr val="171719"/>
                </a:solidFill>
                <a:latin typeface="Geist" pitchFamily="34" charset="0"/>
                <a:ea typeface="Geist" pitchFamily="34" charset="-122"/>
                <a:cs typeface="Geist" pitchFamily="34" charset="-120"/>
              </a:rPr>
              <a:t>Plan</a:t>
            </a:r>
            <a:endParaRPr lang="en-US" sz="1800" dirty="0"/>
          </a:p>
        </p:txBody>
      </p:sp>
      <p:sp>
        <p:nvSpPr>
          <p:cNvPr id="6" name="Text 3"/>
          <p:cNvSpPr/>
          <p:nvPr/>
        </p:nvSpPr>
        <p:spPr>
          <a:xfrm>
            <a:off x="5105400" y="3999855"/>
            <a:ext cx="1962150" cy="299690"/>
          </a:xfrm>
          <a:prstGeom prst="rect">
            <a:avLst/>
          </a:prstGeom>
          <a:noFill/>
          <a:ln/>
        </p:spPr>
        <p:txBody>
          <a:bodyPr wrap="square" lIns="0" tIns="0" rIns="0" bIns="0" rtlCol="0" anchor="t">
            <a:normAutofit/>
          </a:bodyPr>
          <a:lstStyle/>
          <a:p>
            <a:pPr algn="l" indent="0" marL="0">
              <a:lnSpc>
                <a:spcPts val="2160"/>
              </a:lnSpc>
              <a:buNone/>
            </a:pPr>
            <a:r>
              <a:rPr lang="en-US" sz="1800" dirty="0">
                <a:solidFill>
                  <a:srgbClr val="171719"/>
                </a:solidFill>
                <a:latin typeface="Geist" pitchFamily="34" charset="0"/>
                <a:ea typeface="Geist" pitchFamily="34" charset="-122"/>
                <a:cs typeface="Geist" pitchFamily="34" charset="-120"/>
              </a:rPr>
              <a:t>Act</a:t>
            </a:r>
            <a:endParaRPr lang="en-US" sz="1800" dirty="0"/>
          </a:p>
        </p:txBody>
      </p:sp>
      <p:sp>
        <p:nvSpPr>
          <p:cNvPr id="7" name="Text 4"/>
          <p:cNvSpPr/>
          <p:nvPr/>
        </p:nvSpPr>
        <p:spPr>
          <a:xfrm>
            <a:off x="757555" y="3999855"/>
            <a:ext cx="1896745" cy="299690"/>
          </a:xfrm>
          <a:prstGeom prst="rect">
            <a:avLst/>
          </a:prstGeom>
          <a:noFill/>
          <a:ln/>
        </p:spPr>
        <p:txBody>
          <a:bodyPr wrap="square" lIns="0" tIns="0" rIns="0" bIns="0" rtlCol="0" anchor="t">
            <a:normAutofit/>
          </a:bodyPr>
          <a:lstStyle/>
          <a:p>
            <a:pPr algn="r" indent="0" marL="0">
              <a:lnSpc>
                <a:spcPts val="2160"/>
              </a:lnSpc>
              <a:buNone/>
            </a:pPr>
            <a:r>
              <a:rPr lang="en-US" sz="1800" dirty="0">
                <a:solidFill>
                  <a:srgbClr val="171719"/>
                </a:solidFill>
                <a:latin typeface="Geist" pitchFamily="34" charset="0"/>
                <a:ea typeface="Geist" pitchFamily="34" charset="-122"/>
                <a:cs typeface="Geist" pitchFamily="34" charset="-120"/>
              </a:rPr>
              <a:t>Check</a:t>
            </a:r>
            <a:endParaRPr lang="en-US" sz="1800" dirty="0"/>
          </a:p>
        </p:txBody>
      </p:sp>
      <p:sp>
        <p:nvSpPr>
          <p:cNvPr id="8" name="Text 5"/>
          <p:cNvSpPr/>
          <p:nvPr/>
        </p:nvSpPr>
        <p:spPr>
          <a:xfrm>
            <a:off x="3200400" y="3529955"/>
            <a:ext cx="1320800" cy="223490"/>
          </a:xfrm>
          <a:prstGeom prst="rect">
            <a:avLst/>
          </a:prstGeom>
          <a:noFill/>
          <a:ln/>
        </p:spPr>
        <p:txBody>
          <a:bodyPr wrap="square" lIns="0" tIns="0" rIns="0" bIns="0" rtlCol="0" anchor="t">
            <a:normAutofit/>
          </a:bodyPr>
          <a:lstStyle/>
          <a:p>
            <a:pPr algn="ctr" indent="0" marL="0">
              <a:lnSpc>
                <a:spcPts val="1560"/>
              </a:lnSpc>
              <a:buNone/>
            </a:pPr>
            <a:r>
              <a:rPr lang="en-US" sz="1200" dirty="0">
                <a:solidFill>
                  <a:srgbClr val="67656D"/>
                </a:solidFill>
                <a:latin typeface="Geist" pitchFamily="34" charset="0"/>
                <a:ea typeface="Geist" pitchFamily="34" charset="-122"/>
                <a:cs typeface="Geist" pitchFamily="34" charset="-120"/>
              </a:rPr>
              <a:t>until done</a:t>
            </a:r>
            <a:endParaRPr lang="en-US" sz="1200" dirty="0"/>
          </a:p>
        </p:txBody>
      </p:sp>
      <p:sp>
        <p:nvSpPr>
          <p:cNvPr id="9" name="Shape 6"/>
          <p:cNvSpPr/>
          <p:nvPr/>
        </p:nvSpPr>
        <p:spPr>
          <a:xfrm>
            <a:off x="7162800" y="2517130"/>
            <a:ext cx="4216400" cy="0"/>
          </a:xfrm>
          <a:prstGeom prst="line">
            <a:avLst/>
          </a:prstGeom>
          <a:noFill/>
          <a:ln w="6350">
            <a:solidFill>
              <a:srgbClr val="E3E1E7"/>
            </a:solidFill>
            <a:prstDash val="solid"/>
          </a:ln>
        </p:spPr>
      </p:sp>
      <p:sp>
        <p:nvSpPr>
          <p:cNvPr id="10" name="Text 7"/>
          <p:cNvSpPr/>
          <p:nvPr/>
        </p:nvSpPr>
        <p:spPr>
          <a:xfrm>
            <a:off x="7162800" y="2723505"/>
            <a:ext cx="43428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In</a:t>
            </a:r>
            <a:endParaRPr lang="en-US" sz="1200" dirty="0"/>
          </a:p>
        </p:txBody>
      </p:sp>
      <p:sp>
        <p:nvSpPr>
          <p:cNvPr id="11" name="Text 8"/>
          <p:cNvSpPr/>
          <p:nvPr/>
        </p:nvSpPr>
        <p:spPr>
          <a:xfrm>
            <a:off x="7162800" y="2987625"/>
            <a:ext cx="4342892" cy="398760"/>
          </a:xfrm>
          <a:prstGeom prst="rect">
            <a:avLst/>
          </a:prstGeom>
          <a:noFill/>
          <a:ln/>
        </p:spPr>
        <p:txBody>
          <a:bodyPr wrap="square" lIns="0" tIns="0" rIns="0" bIns="0" rtlCol="0" anchor="t">
            <a:normAutofit/>
          </a:bodyPr>
          <a:lstStyle/>
          <a:p>
            <a:pPr algn="l" indent="0" marL="0">
              <a:lnSpc>
                <a:spcPts val="2940"/>
              </a:lnSpc>
              <a:buNone/>
            </a:pPr>
            <a:r>
              <a:rPr lang="en-US" sz="2800" spc="-75" kern="0" dirty="0">
                <a:solidFill>
                  <a:srgbClr val="171719"/>
                </a:solidFill>
                <a:latin typeface="Geist" pitchFamily="34" charset="0"/>
                <a:ea typeface="Geist" pitchFamily="34" charset="-122"/>
                <a:cs typeface="Geist" pitchFamily="34" charset="-120"/>
              </a:rPr>
              <a:t>Your task.</a:t>
            </a:r>
            <a:endParaRPr lang="en-US" sz="2800" dirty="0"/>
          </a:p>
        </p:txBody>
      </p:sp>
      <p:sp>
        <p:nvSpPr>
          <p:cNvPr id="12" name="Shape 9"/>
          <p:cNvSpPr/>
          <p:nvPr/>
        </p:nvSpPr>
        <p:spPr>
          <a:xfrm>
            <a:off x="7162800" y="3660130"/>
            <a:ext cx="4216400" cy="0"/>
          </a:xfrm>
          <a:prstGeom prst="line">
            <a:avLst/>
          </a:prstGeom>
          <a:noFill/>
          <a:ln w="6350">
            <a:solidFill>
              <a:srgbClr val="E3E1E7"/>
            </a:solidFill>
            <a:prstDash val="solid"/>
          </a:ln>
        </p:spPr>
      </p:sp>
      <p:sp>
        <p:nvSpPr>
          <p:cNvPr id="13" name="Text 10"/>
          <p:cNvSpPr/>
          <p:nvPr/>
        </p:nvSpPr>
        <p:spPr>
          <a:xfrm>
            <a:off x="7162800" y="3866505"/>
            <a:ext cx="43428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Out</a:t>
            </a:r>
            <a:endParaRPr lang="en-US" sz="1200" dirty="0"/>
          </a:p>
        </p:txBody>
      </p:sp>
      <p:sp>
        <p:nvSpPr>
          <p:cNvPr id="14" name="Text 11"/>
          <p:cNvSpPr/>
          <p:nvPr/>
        </p:nvSpPr>
        <p:spPr>
          <a:xfrm>
            <a:off x="7162800" y="4130625"/>
            <a:ext cx="4342892" cy="398760"/>
          </a:xfrm>
          <a:prstGeom prst="rect">
            <a:avLst/>
          </a:prstGeom>
          <a:noFill/>
          <a:ln/>
        </p:spPr>
        <p:txBody>
          <a:bodyPr wrap="square" lIns="0" tIns="0" rIns="0" bIns="0" rtlCol="0" anchor="t">
            <a:normAutofit/>
          </a:bodyPr>
          <a:lstStyle/>
          <a:p>
            <a:pPr algn="l" indent="0" marL="0">
              <a:lnSpc>
                <a:spcPts val="2940"/>
              </a:lnSpc>
              <a:buNone/>
            </a:pPr>
            <a:r>
              <a:rPr lang="en-US" sz="2800" spc="-75" kern="0" dirty="0">
                <a:solidFill>
                  <a:srgbClr val="171719"/>
                </a:solidFill>
                <a:latin typeface="Geist" pitchFamily="34" charset="0"/>
                <a:ea typeface="Geist" pitchFamily="34" charset="-122"/>
                <a:cs typeface="Geist" pitchFamily="34" charset="-120"/>
              </a:rPr>
              <a:t>A result you review.</a:t>
            </a:r>
            <a:endParaRPr lang="en-US" sz="2800" dirty="0"/>
          </a:p>
        </p:txBody>
      </p:sp>
      <p:sp>
        <p:nvSpPr>
          <p:cNvPr id="15" name="Shape 12"/>
          <p:cNvSpPr/>
          <p:nvPr/>
        </p:nvSpPr>
        <p:spPr>
          <a:xfrm>
            <a:off x="812800" y="5429895"/>
            <a:ext cx="10566400" cy="0"/>
          </a:xfrm>
          <a:prstGeom prst="line">
            <a:avLst/>
          </a:prstGeom>
          <a:noFill/>
          <a:ln w="6350">
            <a:solidFill>
              <a:srgbClr val="E3E1E7"/>
            </a:solidFill>
            <a:prstDash val="solid"/>
          </a:ln>
        </p:spPr>
      </p:sp>
      <p:pic>
        <p:nvPicPr>
          <p:cNvPr id="16"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17" name="Text 13"/>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It checks its own work.</a:t>
            </a:r>
            <a:endParaRPr lang="en-US" sz="1400" dirty="0"/>
          </a:p>
        </p:txBody>
      </p:sp>
      <p:pic>
        <p:nvPicPr>
          <p:cNvPr id="18"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19" name="Text 14"/>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Give it a test to pass.</a:t>
            </a:r>
            <a:endParaRPr lang="en-US" sz="1400" dirty="0"/>
          </a:p>
        </p:txBody>
      </p:sp>
      <p:pic>
        <p:nvPicPr>
          <p:cNvPr id="20"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21" name="Text 15"/>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New task, new chat.</a:t>
            </a:r>
            <a:endParaRPr lang="en-US" sz="1400" dirty="0"/>
          </a:p>
        </p:txBody>
      </p:sp>
      <p:sp>
        <p:nvSpPr>
          <p:cNvPr id="22"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Michael Bolin, “Unrolling the Codex agent loop”, OpenAI, Jan 2026</a:t>
            </a:r>
            <a:endParaRPr lang="en-US" sz="1200" dirty="0"/>
          </a:p>
        </p:txBody>
      </p:sp>
      <p:sp>
        <p:nvSpPr>
          <p:cNvPr id="23"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01 / Habits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Three habits. One each.</a:t>
            </a:r>
            <a:endParaRPr lang="en-US" sz="3600" dirty="0"/>
          </a:p>
        </p:txBody>
      </p:sp>
      <p:sp>
        <p:nvSpPr>
          <p:cNvPr id="4" name="Shape 2"/>
          <p:cNvSpPr/>
          <p:nvPr/>
        </p:nvSpPr>
        <p:spPr>
          <a:xfrm>
            <a:off x="815975" y="1991916"/>
            <a:ext cx="3401467" cy="3846909"/>
          </a:xfrm>
          <a:prstGeom prst="roundRect">
            <a:avLst>
              <a:gd name="adj" fmla="val 4387"/>
            </a:avLst>
          </a:prstGeom>
          <a:solidFill>
            <a:srgbClr val="FCFCFC"/>
          </a:solidFill>
          <a:ln w="6350">
            <a:solidFill>
              <a:srgbClr val="E3E1E7"/>
            </a:solidFill>
            <a:prstDash val="solid"/>
          </a:ln>
        </p:spPr>
      </p:sp>
      <p:pic>
        <p:nvPicPr>
          <p:cNvPr id="5" name="Image 0" descr="preencoded.png">    </p:cNvPr>
          <p:cNvPicPr>
            <a:picLocks noChangeAspect="1"/>
          </p:cNvPicPr>
          <p:nvPr/>
        </p:nvPicPr>
        <p:blipFill>
          <a:blip r:embed="rId1"/>
          <a:srcRect l="0" r="0" t="0" b="0"/>
          <a:stretch/>
        </p:blipFill>
        <p:spPr>
          <a:xfrm>
            <a:off x="1123950" y="2317651"/>
            <a:ext cx="177800" cy="177800"/>
          </a:xfrm>
          <a:prstGeom prst="rect">
            <a:avLst/>
          </a:prstGeom>
        </p:spPr>
      </p:pic>
      <p:sp>
        <p:nvSpPr>
          <p:cNvPr id="6" name="Text 3"/>
          <p:cNvSpPr/>
          <p:nvPr/>
        </p:nvSpPr>
        <p:spPr>
          <a:xfrm>
            <a:off x="1403350" y="2299891"/>
            <a:ext cx="38189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New</a:t>
            </a:r>
            <a:endParaRPr lang="en-US" sz="1200" dirty="0"/>
          </a:p>
        </p:txBody>
      </p:sp>
      <p:sp>
        <p:nvSpPr>
          <p:cNvPr id="7" name="Text 4"/>
          <p:cNvSpPr/>
          <p:nvPr/>
        </p:nvSpPr>
        <p:spPr>
          <a:xfrm>
            <a:off x="1123950" y="2665611"/>
            <a:ext cx="2869082" cy="695920"/>
          </a:xfrm>
          <a:prstGeom prst="rect">
            <a:avLst/>
          </a:prstGeom>
          <a:noFill/>
          <a:ln/>
        </p:spPr>
        <p:txBody>
          <a:bodyPr wrap="square" lIns="0" tIns="0" rIns="0" bIns="0" rtlCol="0" anchor="t">
            <a:normAutofit/>
          </a:bodyPr>
          <a:lstStyle/>
          <a:p>
            <a:pPr algn="l" indent="0" marL="0">
              <a:lnSpc>
                <a:spcPts val="2640"/>
              </a:lnSpc>
              <a:buNone/>
            </a:pPr>
            <a:r>
              <a:rPr lang="en-US" sz="2400" spc="-75" kern="0" dirty="0">
                <a:solidFill>
                  <a:srgbClr val="171719"/>
                </a:solidFill>
                <a:latin typeface="Geist" pitchFamily="34" charset="0"/>
                <a:ea typeface="Geist" pitchFamily="34" charset="-122"/>
                <a:cs typeface="Geist" pitchFamily="34" charset="-120"/>
              </a:rPr>
              <a:t>Say what “done” looks like.</a:t>
            </a:r>
            <a:endParaRPr lang="en-US" sz="2400" dirty="0"/>
          </a:p>
        </p:txBody>
      </p:sp>
      <p:sp>
        <p:nvSpPr>
          <p:cNvPr id="8" name="Text 5"/>
          <p:cNvSpPr/>
          <p:nvPr/>
        </p:nvSpPr>
        <p:spPr>
          <a:xfrm>
            <a:off x="1123950" y="5050830"/>
            <a:ext cx="286908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67656D"/>
                </a:solidFill>
                <a:latin typeface="Geist" pitchFamily="34" charset="0"/>
                <a:ea typeface="Geist" pitchFamily="34" charset="-122"/>
                <a:cs typeface="Geist" pitchFamily="34" charset="-120"/>
              </a:rPr>
              <a:t>Goal. Context. Constraints. Done when.</a:t>
            </a:r>
            <a:endParaRPr lang="en-US" sz="1400" dirty="0"/>
          </a:p>
        </p:txBody>
      </p:sp>
      <p:sp>
        <p:nvSpPr>
          <p:cNvPr id="9" name="Shape 6"/>
          <p:cNvSpPr/>
          <p:nvPr/>
        </p:nvSpPr>
        <p:spPr>
          <a:xfrm>
            <a:off x="4401592" y="1991916"/>
            <a:ext cx="3401516" cy="3846909"/>
          </a:xfrm>
          <a:prstGeom prst="roundRect">
            <a:avLst>
              <a:gd name="adj" fmla="val 4387"/>
            </a:avLst>
          </a:prstGeom>
          <a:solidFill>
            <a:srgbClr val="FCFCFC"/>
          </a:solidFill>
          <a:ln w="6350">
            <a:solidFill>
              <a:srgbClr val="E3E1E7"/>
            </a:solidFill>
            <a:prstDash val="solid"/>
          </a:ln>
        </p:spPr>
      </p:sp>
      <p:pic>
        <p:nvPicPr>
          <p:cNvPr id="10" name="Image 1" descr="preencoded.png">    </p:cNvPr>
          <p:cNvPicPr>
            <a:picLocks noChangeAspect="1"/>
          </p:cNvPicPr>
          <p:nvPr/>
        </p:nvPicPr>
        <p:blipFill>
          <a:blip r:embed="rId2"/>
          <a:srcRect l="0" r="0" t="0" b="0"/>
          <a:stretch/>
        </p:blipFill>
        <p:spPr>
          <a:xfrm>
            <a:off x="4709567" y="2317651"/>
            <a:ext cx="177800" cy="177800"/>
          </a:xfrm>
          <a:prstGeom prst="rect">
            <a:avLst/>
          </a:prstGeom>
        </p:spPr>
      </p:pic>
      <p:sp>
        <p:nvSpPr>
          <p:cNvPr id="11" name="Text 7"/>
          <p:cNvSpPr/>
          <p:nvPr/>
        </p:nvSpPr>
        <p:spPr>
          <a:xfrm>
            <a:off x="4988967" y="2299891"/>
            <a:ext cx="40802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Tried</a:t>
            </a:r>
            <a:endParaRPr lang="en-US" sz="1200" dirty="0"/>
          </a:p>
        </p:txBody>
      </p:sp>
      <p:sp>
        <p:nvSpPr>
          <p:cNvPr id="12" name="Text 8"/>
          <p:cNvSpPr/>
          <p:nvPr/>
        </p:nvSpPr>
        <p:spPr>
          <a:xfrm>
            <a:off x="4709567" y="2665611"/>
            <a:ext cx="2869133" cy="360660"/>
          </a:xfrm>
          <a:prstGeom prst="rect">
            <a:avLst/>
          </a:prstGeom>
          <a:noFill/>
          <a:ln/>
        </p:spPr>
        <p:txBody>
          <a:bodyPr wrap="square" lIns="0" tIns="0" rIns="0" bIns="0" rtlCol="0" anchor="t">
            <a:normAutofit/>
          </a:bodyPr>
          <a:lstStyle/>
          <a:p>
            <a:pPr algn="l" indent="0" marL="0">
              <a:lnSpc>
                <a:spcPts val="2640"/>
              </a:lnSpc>
              <a:buNone/>
            </a:pPr>
            <a:r>
              <a:rPr lang="en-US" sz="2400" spc="-75" kern="0" dirty="0">
                <a:solidFill>
                  <a:srgbClr val="171719"/>
                </a:solidFill>
                <a:latin typeface="Geist" pitchFamily="34" charset="0"/>
                <a:ea typeface="Geist" pitchFamily="34" charset="-122"/>
                <a:cs typeface="Geist" pitchFamily="34" charset="-120"/>
              </a:rPr>
              <a:t>Plan before it builds.</a:t>
            </a:r>
            <a:endParaRPr lang="en-US" sz="2400" dirty="0"/>
          </a:p>
        </p:txBody>
      </p:sp>
      <p:sp>
        <p:nvSpPr>
          <p:cNvPr id="13" name="Text 9"/>
          <p:cNvSpPr/>
          <p:nvPr/>
        </p:nvSpPr>
        <p:spPr>
          <a:xfrm>
            <a:off x="4709567" y="5290840"/>
            <a:ext cx="2869133"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67656D"/>
                </a:solidFill>
                <a:latin typeface="Geist Mono" pitchFamily="49" charset="0"/>
                <a:ea typeface="Geist Mono" pitchFamily="49" charset="-122"/>
                <a:cs typeface="Geist Mono" pitchFamily="49" charset="-120"/>
              </a:rPr>
              <a:t>/plan or Shift+Tab</a:t>
            </a:r>
            <a:endParaRPr lang="en-US" sz="1400" dirty="0"/>
          </a:p>
        </p:txBody>
      </p:sp>
      <p:sp>
        <p:nvSpPr>
          <p:cNvPr id="14" name="Shape 10"/>
          <p:cNvSpPr/>
          <p:nvPr/>
        </p:nvSpPr>
        <p:spPr>
          <a:xfrm>
            <a:off x="7984083" y="1988741"/>
            <a:ext cx="3395117" cy="3853259"/>
          </a:xfrm>
          <a:prstGeom prst="roundRect">
            <a:avLst>
              <a:gd name="adj" fmla="val 4489"/>
            </a:avLst>
          </a:prstGeom>
          <a:solidFill>
            <a:srgbClr val="232323"/>
          </a:solidFill>
          <a:ln/>
        </p:spPr>
      </p:sp>
      <p:pic>
        <p:nvPicPr>
          <p:cNvPr id="15" name="Image 2" descr="preencoded.png">    </p:cNvPr>
          <p:cNvPicPr>
            <a:picLocks noChangeAspect="1"/>
          </p:cNvPicPr>
          <p:nvPr/>
        </p:nvPicPr>
        <p:blipFill>
          <a:blip r:embed="rId3"/>
          <a:srcRect l="0" r="0" t="0" b="0"/>
          <a:stretch/>
        </p:blipFill>
        <p:spPr>
          <a:xfrm>
            <a:off x="8288883" y="2311301"/>
            <a:ext cx="177800" cy="177800"/>
          </a:xfrm>
          <a:prstGeom prst="rect">
            <a:avLst/>
          </a:prstGeom>
        </p:spPr>
      </p:pic>
      <p:sp>
        <p:nvSpPr>
          <p:cNvPr id="16" name="Text 11"/>
          <p:cNvSpPr/>
          <p:nvPr/>
        </p:nvSpPr>
        <p:spPr>
          <a:xfrm>
            <a:off x="8568283" y="2293541"/>
            <a:ext cx="41350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7CF"/>
                </a:solidFill>
                <a:latin typeface="Geist" pitchFamily="34" charset="0"/>
                <a:ea typeface="Geist" pitchFamily="34" charset="-122"/>
                <a:cs typeface="Geist" pitchFamily="34" charset="-120"/>
              </a:rPr>
              <a:t>Daily</a:t>
            </a:r>
            <a:endParaRPr lang="en-US" sz="1200" dirty="0"/>
          </a:p>
        </p:txBody>
      </p:sp>
      <p:sp>
        <p:nvSpPr>
          <p:cNvPr id="17" name="Text 12"/>
          <p:cNvSpPr/>
          <p:nvPr/>
        </p:nvSpPr>
        <p:spPr>
          <a:xfrm>
            <a:off x="8288883" y="2659261"/>
            <a:ext cx="2869082" cy="695920"/>
          </a:xfrm>
          <a:prstGeom prst="rect">
            <a:avLst/>
          </a:prstGeom>
          <a:noFill/>
          <a:ln/>
        </p:spPr>
        <p:txBody>
          <a:bodyPr wrap="square" lIns="0" tIns="0" rIns="0" bIns="0" rtlCol="0" anchor="t">
            <a:normAutofit/>
          </a:bodyPr>
          <a:lstStyle/>
          <a:p>
            <a:pPr algn="l" indent="0" marL="0">
              <a:lnSpc>
                <a:spcPts val="2640"/>
              </a:lnSpc>
              <a:buNone/>
            </a:pPr>
            <a:r>
              <a:rPr lang="en-US" sz="2400" spc="-75" kern="0" dirty="0">
                <a:solidFill>
                  <a:srgbClr val="FCFCFC"/>
                </a:solidFill>
                <a:latin typeface="Geist" pitchFamily="34" charset="0"/>
                <a:ea typeface="Geist" pitchFamily="34" charset="-122"/>
                <a:cs typeface="Geist" pitchFamily="34" charset="-120"/>
              </a:rPr>
              <a:t>Write your rules down once.</a:t>
            </a:r>
            <a:endParaRPr lang="en-US" sz="2400" dirty="0"/>
          </a:p>
        </p:txBody>
      </p:sp>
      <p:sp>
        <p:nvSpPr>
          <p:cNvPr id="18" name="Text 13"/>
          <p:cNvSpPr/>
          <p:nvPr/>
        </p:nvSpPr>
        <p:spPr>
          <a:xfrm>
            <a:off x="8288883" y="5297190"/>
            <a:ext cx="286908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C7CF"/>
                </a:solidFill>
                <a:latin typeface="Geist Mono" pitchFamily="49" charset="0"/>
                <a:ea typeface="Geist Mono" pitchFamily="49" charset="-122"/>
                <a:cs typeface="Geist Mono" pitchFamily="49" charset="-120"/>
              </a:rPr>
              <a:t>AGENTS.md</a:t>
            </a:r>
            <a:endParaRPr lang="en-US" sz="1400" dirty="0"/>
          </a:p>
        </p:txBody>
      </p:sp>
      <p:sp>
        <p:nvSpPr>
          <p:cNvPr id="19" name="Text 14"/>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Codex best practices, learn.chatgpt.com/guides/best-practices</a:t>
            </a:r>
            <a:endParaRPr lang="en-US" sz="1200" dirty="0"/>
          </a:p>
        </p:txBody>
      </p:sp>
      <p:sp>
        <p:nvSpPr>
          <p:cNvPr id="20" name="Text 1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02 / Why it’s different</a:t>
            </a:r>
            <a:endParaRPr lang="en-US" sz="1200" dirty="0"/>
          </a:p>
        </p:txBody>
      </p:sp>
      <p:sp>
        <p:nvSpPr>
          <p:cNvPr id="3" name="Text 1"/>
          <p:cNvSpPr/>
          <p:nvPr/>
        </p:nvSpPr>
        <p:spPr>
          <a:xfrm>
            <a:off x="812800" y="1751261"/>
            <a:ext cx="10883392" cy="958056"/>
          </a:xfrm>
          <a:prstGeom prst="rect">
            <a:avLst/>
          </a:prstGeom>
          <a:noFill/>
          <a:ln/>
        </p:spPr>
        <p:txBody>
          <a:bodyPr wrap="square" lIns="0" tIns="0" rIns="0" bIns="0" rtlCol="0" anchor="t">
            <a:normAutofit/>
          </a:bodyPr>
          <a:lstStyle/>
          <a:p>
            <a:pPr algn="l" indent="0" marL="0">
              <a:lnSpc>
                <a:spcPts val="7344"/>
              </a:lnSpc>
              <a:buNone/>
            </a:pPr>
            <a:r>
              <a:rPr lang="en-US" sz="7200" spc="-275" kern="0" dirty="0">
                <a:solidFill>
                  <a:srgbClr val="FCFCFC"/>
                </a:solidFill>
                <a:latin typeface="Geist" pitchFamily="34" charset="0"/>
                <a:ea typeface="Geist" pitchFamily="34" charset="-122"/>
                <a:cs typeface="Geist" pitchFamily="34" charset="-120"/>
              </a:rPr>
              <a:t>It acts.</a:t>
            </a:r>
            <a:endParaRPr lang="en-US" sz="7200" dirty="0"/>
          </a:p>
        </p:txBody>
      </p:sp>
      <p:sp>
        <p:nvSpPr>
          <p:cNvPr id="4" name="Text 2"/>
          <p:cNvSpPr/>
          <p:nvPr/>
        </p:nvSpPr>
        <p:spPr>
          <a:xfrm>
            <a:off x="812800" y="2760117"/>
            <a:ext cx="10883392" cy="958056"/>
          </a:xfrm>
          <a:prstGeom prst="rect">
            <a:avLst/>
          </a:prstGeom>
          <a:noFill/>
          <a:ln/>
        </p:spPr>
        <p:txBody>
          <a:bodyPr wrap="square" lIns="0" tIns="0" rIns="0" bIns="0" rtlCol="0" anchor="t">
            <a:normAutofit/>
          </a:bodyPr>
          <a:lstStyle/>
          <a:p>
            <a:pPr algn="l" indent="0" marL="0">
              <a:lnSpc>
                <a:spcPts val="7344"/>
              </a:lnSpc>
              <a:buNone/>
            </a:pPr>
            <a:r>
              <a:rPr lang="en-US" sz="7200" spc="-275" kern="0" dirty="0">
                <a:solidFill>
                  <a:srgbClr val="FCFCFC"/>
                </a:solidFill>
                <a:latin typeface="Geist" pitchFamily="34" charset="0"/>
                <a:ea typeface="Geist" pitchFamily="34" charset="-122"/>
                <a:cs typeface="Geist" pitchFamily="34" charset="-120"/>
              </a:rPr>
              <a:t>It checks.</a:t>
            </a:r>
            <a:endParaRPr lang="en-US" sz="7200" dirty="0"/>
          </a:p>
        </p:txBody>
      </p:sp>
      <p:sp>
        <p:nvSpPr>
          <p:cNvPr id="5" name="Text 3"/>
          <p:cNvSpPr/>
          <p:nvPr/>
        </p:nvSpPr>
        <p:spPr>
          <a:xfrm>
            <a:off x="812800" y="3768973"/>
            <a:ext cx="10883392" cy="958056"/>
          </a:xfrm>
          <a:prstGeom prst="rect">
            <a:avLst/>
          </a:prstGeom>
          <a:noFill/>
          <a:ln/>
        </p:spPr>
        <p:txBody>
          <a:bodyPr wrap="square" lIns="0" tIns="0" rIns="0" bIns="0" rtlCol="0" anchor="t">
            <a:normAutofit/>
          </a:bodyPr>
          <a:lstStyle/>
          <a:p>
            <a:pPr algn="l" indent="0" marL="0">
              <a:lnSpc>
                <a:spcPts val="7344"/>
              </a:lnSpc>
              <a:buNone/>
            </a:pPr>
            <a:r>
              <a:rPr lang="en-US" sz="7200" spc="-275" kern="0" dirty="0">
                <a:solidFill>
                  <a:srgbClr val="FCFCFC"/>
                </a:solidFill>
                <a:latin typeface="Geist" pitchFamily="34" charset="0"/>
                <a:ea typeface="Geist" pitchFamily="34" charset="-122"/>
                <a:cs typeface="Geist" pitchFamily="34" charset="-120"/>
              </a:rPr>
              <a:t>It shows its work.</a:t>
            </a:r>
            <a:endParaRPr lang="en-US" sz="7200" dirty="0"/>
          </a:p>
        </p:txBody>
      </p:sp>
      <p:sp>
        <p:nvSpPr>
          <p:cNvPr id="6" name="Shape 4"/>
          <p:cNvSpPr/>
          <p:nvPr/>
        </p:nvSpPr>
        <p:spPr>
          <a:xfrm>
            <a:off x="812800" y="5429895"/>
            <a:ext cx="10566400" cy="0"/>
          </a:xfrm>
          <a:prstGeom prst="line">
            <a:avLst/>
          </a:prstGeom>
          <a:noFill/>
          <a:ln w="6350">
            <a:solidFill>
              <a:srgbClr val="2C2C30"/>
            </a:solidFill>
            <a:prstDash val="solid"/>
          </a:ln>
        </p:spPr>
      </p:sp>
      <p:pic>
        <p:nvPicPr>
          <p:cNvPr id="7"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8" name="Text 5"/>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New ·</a:t>
            </a:r>
            <a:r>
              <a:rPr lang="en-US" sz="1400" dirty="0">
                <a:solidFill>
                  <a:srgbClr val="FCFCFC"/>
                </a:solidFill>
                <a:latin typeface="Geist" pitchFamily="34" charset="0"/>
                <a:ea typeface="Geist" pitchFamily="34" charset="-122"/>
                <a:cs typeface="Geist" pitchFamily="34" charset="-120"/>
              </a:rPr>
              <a:t> It does, not just says.</a:t>
            </a:r>
            <a:endParaRPr lang="en-US" sz="1400" dirty="0"/>
          </a:p>
        </p:txBody>
      </p:sp>
      <p:pic>
        <p:nvPicPr>
          <p:cNvPr id="9"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0" name="Text 6"/>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Tried ·</a:t>
            </a:r>
            <a:r>
              <a:rPr lang="en-US" sz="1400" dirty="0">
                <a:solidFill>
                  <a:srgbClr val="FCFCFC"/>
                </a:solidFill>
                <a:latin typeface="Geist" pitchFamily="34" charset="0"/>
                <a:ea typeface="Geist" pitchFamily="34" charset="-122"/>
                <a:cs typeface="Geist" pitchFamily="34" charset="-120"/>
              </a:rPr>
              <a:t> Every change is a diff.</a:t>
            </a:r>
            <a:endParaRPr lang="en-US" sz="1400" dirty="0"/>
          </a:p>
        </p:txBody>
      </p:sp>
      <p:pic>
        <p:nvPicPr>
          <p:cNvPr id="11"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2" name="Text 7"/>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Daily ·</a:t>
            </a:r>
            <a:r>
              <a:rPr lang="en-US" sz="1400" dirty="0">
                <a:solidFill>
                  <a:srgbClr val="FCFCFC"/>
                </a:solidFill>
                <a:latin typeface="Geist" pitchFamily="34" charset="0"/>
                <a:ea typeface="Geist" pitchFamily="34" charset="-122"/>
                <a:cs typeface="Geist" pitchFamily="34" charset="-120"/>
              </a:rPr>
              <a:t> Comment on a diff line.</a:t>
            </a:r>
            <a:endParaRPr lang="en-US" sz="1400" dirty="0"/>
          </a:p>
        </p:txBody>
      </p:sp>
      <p:sp>
        <p:nvSpPr>
          <p:cNvPr id="13" name="Text 8"/>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Cambridge Codex Community</a:t>
            </a:r>
            <a:endParaRPr lang="en-US" sz="1200" dirty="0"/>
          </a:p>
        </p:txBody>
      </p:sp>
      <p:sp>
        <p:nvSpPr>
          <p:cNvPr id="14" name="Text 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1AA"/>
                </a:solidFill>
                <a:latin typeface="Geist" pitchFamily="34" charset="0"/>
                <a:ea typeface="Geist" pitchFamily="34" charset="-122"/>
                <a:cs typeface="Geist"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FCF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8255000" y="952500"/>
            <a:ext cx="2794000" cy="2794000"/>
          </a:xfrm>
          <a:prstGeom prst="rect">
            <a:avLst/>
          </a:prstGeom>
        </p:spPr>
      </p:pic>
      <p:sp>
        <p:nvSpPr>
          <p:cNvPr id="3"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02 / What counts as work</a:t>
            </a:r>
            <a:endParaRPr lang="en-US" sz="1200" dirty="0"/>
          </a:p>
        </p:txBody>
      </p:sp>
      <p:sp>
        <p:nvSpPr>
          <p:cNvPr id="4" name="Text 1"/>
          <p:cNvSpPr/>
          <p:nvPr/>
        </p:nvSpPr>
        <p:spPr>
          <a:xfrm>
            <a:off x="812800" y="2215555"/>
            <a:ext cx="10883392" cy="1544290"/>
          </a:xfrm>
          <a:prstGeom prst="rect">
            <a:avLst/>
          </a:prstGeom>
          <a:noFill/>
          <a:ln/>
        </p:spPr>
        <p:txBody>
          <a:bodyPr wrap="square" lIns="0" tIns="0" rIns="0" bIns="0" rtlCol="0" anchor="t">
            <a:normAutofit/>
          </a:bodyPr>
          <a:lstStyle/>
          <a:p>
            <a:pPr algn="l" indent="0" marL="0">
              <a:lnSpc>
                <a:spcPts val="11960"/>
              </a:lnSpc>
              <a:buNone/>
            </a:pPr>
            <a:r>
              <a:rPr lang="en-US" sz="13000" spc="-500" kern="0" dirty="0">
                <a:solidFill>
                  <a:srgbClr val="171719"/>
                </a:solidFill>
                <a:latin typeface="Geist" pitchFamily="34" charset="0"/>
                <a:ea typeface="Geist" pitchFamily="34" charset="-122"/>
                <a:cs typeface="Geist" pitchFamily="34" charset="-120"/>
              </a:rPr>
              <a:t>1 in 5</a:t>
            </a:r>
            <a:endParaRPr lang="en-US" sz="13000" dirty="0"/>
          </a:p>
        </p:txBody>
      </p:sp>
      <p:sp>
        <p:nvSpPr>
          <p:cNvPr id="5" name="Text 2"/>
          <p:cNvSpPr/>
          <p:nvPr/>
        </p:nvSpPr>
        <p:spPr>
          <a:xfrm>
            <a:off x="812800" y="3886845"/>
            <a:ext cx="7194550" cy="375890"/>
          </a:xfrm>
          <a:prstGeom prst="rect">
            <a:avLst/>
          </a:prstGeom>
          <a:noFill/>
          <a:ln/>
        </p:spPr>
        <p:txBody>
          <a:bodyPr wrap="square" lIns="0" tIns="0" rIns="0" bIns="0" rtlCol="0" anchor="t">
            <a:normAutofit/>
          </a:bodyPr>
          <a:lstStyle/>
          <a:p>
            <a:pPr algn="l" indent="0" marL="0">
              <a:lnSpc>
                <a:spcPts val="2760"/>
              </a:lnSpc>
              <a:buNone/>
            </a:pPr>
            <a:r>
              <a:rPr lang="en-US" sz="2400" spc="-75" kern="0" dirty="0">
                <a:solidFill>
                  <a:srgbClr val="171719"/>
                </a:solidFill>
                <a:latin typeface="Geist" pitchFamily="34" charset="0"/>
                <a:ea typeface="Geist" pitchFamily="34" charset="-122"/>
                <a:cs typeface="Geist" pitchFamily="34" charset="-120"/>
              </a:rPr>
              <a:t>Codex users aren’t developers.</a:t>
            </a:r>
            <a:endParaRPr lang="en-US" sz="2400" dirty="0"/>
          </a:p>
        </p:txBody>
      </p:sp>
      <p:sp>
        <p:nvSpPr>
          <p:cNvPr id="6" name="Shape 3"/>
          <p:cNvSpPr/>
          <p:nvPr/>
        </p:nvSpPr>
        <p:spPr>
          <a:xfrm>
            <a:off x="812800" y="5429895"/>
            <a:ext cx="10566400" cy="0"/>
          </a:xfrm>
          <a:prstGeom prst="line">
            <a:avLst/>
          </a:prstGeom>
          <a:noFill/>
          <a:ln w="6350">
            <a:solidFill>
              <a:srgbClr val="E3E1E7"/>
            </a:solidFill>
            <a:prstDash val="solid"/>
          </a:ln>
        </p:spPr>
      </p:sp>
      <p:pic>
        <p:nvPicPr>
          <p:cNvPr id="7"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8" name="Text 4"/>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You don’t need to code.</a:t>
            </a:r>
            <a:endParaRPr lang="en-US" sz="1400" dirty="0"/>
          </a:p>
        </p:txBody>
      </p:sp>
      <p:pic>
        <p:nvPicPr>
          <p:cNvPr id="9"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10" name="Text 5"/>
          <p:cNvSpPr/>
          <p:nvPr/>
        </p:nvSpPr>
        <p:spPr>
          <a:xfrm>
            <a:off x="4715917" y="5610870"/>
            <a:ext cx="3344366"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Analysis, research, documents.</a:t>
            </a:r>
            <a:endParaRPr lang="en-US" sz="1400" dirty="0"/>
          </a:p>
        </p:txBody>
      </p:sp>
      <p:pic>
        <p:nvPicPr>
          <p:cNvPr id="11"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12" name="Text 6"/>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Run tasks in parallel.</a:t>
            </a:r>
            <a:endParaRPr lang="en-US" sz="1400" dirty="0"/>
          </a:p>
        </p:txBody>
      </p:sp>
      <p:sp>
        <p:nvSpPr>
          <p:cNvPr id="13" name="Text 7"/>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OpenAI, 2 June 2026, at 5M+ weekly Codex users</a:t>
            </a:r>
            <a:endParaRPr lang="en-US" sz="1200" dirty="0"/>
          </a:p>
        </p:txBody>
      </p:sp>
      <p:sp>
        <p:nvSpPr>
          <p:cNvPr id="14"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02 / What counts as work</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Work is bigger than code.</a:t>
            </a:r>
            <a:endParaRPr lang="en-US" sz="3600" dirty="0"/>
          </a:p>
        </p:txBody>
      </p:sp>
      <p:sp>
        <p:nvSpPr>
          <p:cNvPr id="4" name="Shape 2"/>
          <p:cNvSpPr/>
          <p:nvPr/>
        </p:nvSpPr>
        <p:spPr>
          <a:xfrm>
            <a:off x="815975" y="2457450"/>
            <a:ext cx="3295650" cy="2144961"/>
          </a:xfrm>
          <a:prstGeom prst="roundRect">
            <a:avLst>
              <a:gd name="adj" fmla="val 6957"/>
            </a:avLst>
          </a:prstGeom>
          <a:solidFill>
            <a:srgbClr val="FCFCFC"/>
          </a:solidFill>
          <a:ln w="6350">
            <a:solidFill>
              <a:srgbClr val="E3E1E7"/>
            </a:solidFill>
            <a:prstDash val="solid"/>
          </a:ln>
        </p:spPr>
      </p:sp>
      <p:sp>
        <p:nvSpPr>
          <p:cNvPr id="5" name="Text 3"/>
          <p:cNvSpPr/>
          <p:nvPr/>
        </p:nvSpPr>
        <p:spPr>
          <a:xfrm>
            <a:off x="1123950" y="2765425"/>
            <a:ext cx="276009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Code</a:t>
            </a:r>
            <a:endParaRPr lang="en-US" sz="1200" dirty="0"/>
          </a:p>
        </p:txBody>
      </p:sp>
      <p:sp>
        <p:nvSpPr>
          <p:cNvPr id="6" name="Text 4"/>
          <p:cNvSpPr/>
          <p:nvPr/>
        </p:nvSpPr>
        <p:spPr>
          <a:xfrm>
            <a:off x="1123950" y="3105745"/>
            <a:ext cx="2760091" cy="1214090"/>
          </a:xfrm>
          <a:prstGeom prst="rect">
            <a:avLst/>
          </a:prstGeom>
          <a:noFill/>
          <a:ln/>
        </p:spPr>
        <p:txBody>
          <a:bodyPr wrap="square" lIns="0" tIns="0" rIns="0" bIns="0" rtlCol="0" anchor="t">
            <a:normAutofit/>
          </a:bodyPr>
          <a:lstStyle/>
          <a:p>
            <a:pPr algn="l" indent="0" marL="0">
              <a:lnSpc>
                <a:spcPts val="3120"/>
              </a:lnSpc>
              <a:buNone/>
            </a:pPr>
            <a:r>
              <a:rPr lang="en-US" sz="2400" spc="-50" kern="0" dirty="0">
                <a:solidFill>
                  <a:srgbClr val="171719"/>
                </a:solidFill>
                <a:latin typeface="Geist" pitchFamily="34" charset="0"/>
                <a:ea typeface="Geist" pitchFamily="34" charset="-122"/>
                <a:cs typeface="Geist" pitchFamily="34" charset="-120"/>
              </a:rPr>
              <a:t>Features.</a:t>
            </a:r>
            <a:endParaRPr lang="en-US" sz="2400" dirty="0"/>
          </a:p>
          <a:p>
            <a:pPr algn="l" indent="0" marL="0">
              <a:lnSpc>
                <a:spcPts val="3120"/>
              </a:lnSpc>
              <a:buNone/>
            </a:pPr>
            <a:r>
              <a:rPr lang="en-US" sz="2400" spc="-50" kern="0" dirty="0">
                <a:solidFill>
                  <a:srgbClr val="171719"/>
                </a:solidFill>
                <a:latin typeface="Geist" pitchFamily="34" charset="0"/>
                <a:ea typeface="Geist" pitchFamily="34" charset="-122"/>
                <a:cs typeface="Geist" pitchFamily="34" charset="-120"/>
              </a:rPr>
              <a:t>Bugs.</a:t>
            </a:r>
            <a:endParaRPr lang="en-US" sz="2400" dirty="0"/>
          </a:p>
          <a:p>
            <a:pPr algn="l" indent="0" marL="0">
              <a:lnSpc>
                <a:spcPts val="3120"/>
              </a:lnSpc>
              <a:buNone/>
            </a:pPr>
            <a:r>
              <a:rPr lang="en-US" sz="2400" spc="-50" kern="0" dirty="0">
                <a:solidFill>
                  <a:srgbClr val="171719"/>
                </a:solidFill>
                <a:latin typeface="Geist" pitchFamily="34" charset="0"/>
                <a:ea typeface="Geist" pitchFamily="34" charset="-122"/>
                <a:cs typeface="Geist" pitchFamily="34" charset="-120"/>
              </a:rPr>
              <a:t>Reviews.</a:t>
            </a:r>
            <a:endParaRPr lang="en-US" sz="2400" dirty="0"/>
          </a:p>
        </p:txBody>
      </p:sp>
      <p:sp>
        <p:nvSpPr>
          <p:cNvPr id="7" name="Shape 5"/>
          <p:cNvSpPr/>
          <p:nvPr/>
        </p:nvSpPr>
        <p:spPr>
          <a:xfrm>
            <a:off x="4292600" y="2454275"/>
            <a:ext cx="7086600" cy="2151311"/>
          </a:xfrm>
          <a:prstGeom prst="roundRect">
            <a:avLst>
              <a:gd name="adj" fmla="val 7084"/>
            </a:avLst>
          </a:prstGeom>
          <a:solidFill>
            <a:srgbClr val="232323"/>
          </a:solidFill>
          <a:ln/>
        </p:spPr>
      </p:sp>
      <p:sp>
        <p:nvSpPr>
          <p:cNvPr id="8" name="Text 6"/>
          <p:cNvSpPr/>
          <p:nvPr/>
        </p:nvSpPr>
        <p:spPr>
          <a:xfrm>
            <a:off x="4597400" y="2759075"/>
            <a:ext cx="66713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7CF"/>
                </a:solidFill>
                <a:latin typeface="Geist" pitchFamily="34" charset="0"/>
                <a:ea typeface="Geist" pitchFamily="34" charset="-122"/>
                <a:cs typeface="Geist" pitchFamily="34" charset="-120"/>
              </a:rPr>
              <a:t>Everything else</a:t>
            </a:r>
            <a:endParaRPr lang="en-US" sz="1200" dirty="0"/>
          </a:p>
        </p:txBody>
      </p:sp>
      <p:sp>
        <p:nvSpPr>
          <p:cNvPr id="9" name="Text 7"/>
          <p:cNvSpPr/>
          <p:nvPr/>
        </p:nvSpPr>
        <p:spPr>
          <a:xfrm>
            <a:off x="4597400" y="3099395"/>
            <a:ext cx="6671310" cy="1214090"/>
          </a:xfrm>
          <a:prstGeom prst="rect">
            <a:avLst/>
          </a:prstGeom>
          <a:noFill/>
          <a:ln/>
        </p:spPr>
        <p:txBody>
          <a:bodyPr wrap="square" lIns="0" tIns="0" rIns="0" bIns="0" rtlCol="0" anchor="t">
            <a:normAutofit/>
          </a:bodyPr>
          <a:lstStyle/>
          <a:p>
            <a:pPr algn="l" indent="0" marL="0">
              <a:lnSpc>
                <a:spcPts val="3120"/>
              </a:lnSpc>
              <a:buNone/>
            </a:pPr>
            <a:r>
              <a:rPr lang="en-US" sz="2400" spc="-50" kern="0" dirty="0">
                <a:solidFill>
                  <a:srgbClr val="FCFCFC"/>
                </a:solidFill>
                <a:latin typeface="Geist" pitchFamily="34" charset="0"/>
                <a:ea typeface="Geist" pitchFamily="34" charset="-122"/>
                <a:cs typeface="Geist" pitchFamily="34" charset="-120"/>
              </a:rPr>
              <a:t>Research. Spreadsheets.</a:t>
            </a:r>
            <a:endParaRPr lang="en-US" sz="2400" dirty="0"/>
          </a:p>
          <a:p>
            <a:pPr algn="l" indent="0" marL="0">
              <a:lnSpc>
                <a:spcPts val="3120"/>
              </a:lnSpc>
              <a:buNone/>
            </a:pPr>
            <a:r>
              <a:rPr lang="en-US" sz="2400" spc="-50" kern="0" dirty="0">
                <a:solidFill>
                  <a:srgbClr val="FCFCFC"/>
                </a:solidFill>
                <a:latin typeface="Geist" pitchFamily="34" charset="0"/>
                <a:ea typeface="Geist" pitchFamily="34" charset="-122"/>
                <a:cs typeface="Geist" pitchFamily="34" charset="-120"/>
              </a:rPr>
              <a:t>Decks. Market models.</a:t>
            </a:r>
            <a:endParaRPr lang="en-US" sz="2400" dirty="0"/>
          </a:p>
          <a:p>
            <a:pPr algn="l" indent="0" marL="0">
              <a:lnSpc>
                <a:spcPts val="3120"/>
              </a:lnSpc>
              <a:buNone/>
            </a:pPr>
            <a:r>
              <a:rPr lang="en-US" sz="2400" spc="-50" kern="0" dirty="0">
                <a:solidFill>
                  <a:srgbClr val="FCFCFC"/>
                </a:solidFill>
                <a:latin typeface="Geist" pitchFamily="34" charset="0"/>
                <a:ea typeface="Geist" pitchFamily="34" charset="-122"/>
                <a:cs typeface="Geist" pitchFamily="34" charset="-120"/>
              </a:rPr>
              <a:t>Websites.</a:t>
            </a:r>
            <a:endParaRPr lang="en-US" sz="2400" dirty="0"/>
          </a:p>
        </p:txBody>
      </p:sp>
      <p:sp>
        <p:nvSpPr>
          <p:cNvPr id="10" name="Shape 8"/>
          <p:cNvSpPr/>
          <p:nvPr/>
        </p:nvSpPr>
        <p:spPr>
          <a:xfrm>
            <a:off x="812800" y="5429895"/>
            <a:ext cx="10566400" cy="0"/>
          </a:xfrm>
          <a:prstGeom prst="line">
            <a:avLst/>
          </a:prstGeom>
          <a:noFill/>
          <a:ln w="6350">
            <a:solidFill>
              <a:srgbClr val="D9D7DD"/>
            </a:solidFill>
            <a:prstDash val="solid"/>
          </a:ln>
        </p:spPr>
      </p:sp>
      <p:pic>
        <p:nvPicPr>
          <p:cNvPr id="11"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2" name="Text 9"/>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A file, a page, data? Try it.</a:t>
            </a:r>
            <a:endParaRPr lang="en-US" sz="1400" dirty="0"/>
          </a:p>
        </p:txBody>
      </p:sp>
      <p:pic>
        <p:nvPicPr>
          <p:cNvPr id="13"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4" name="Text 10"/>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Underneath, it writes code.</a:t>
            </a:r>
            <a:endParaRPr lang="en-US" sz="1400" dirty="0"/>
          </a:p>
        </p:txBody>
      </p:sp>
      <p:pic>
        <p:nvPicPr>
          <p:cNvPr id="15"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6" name="Text 11"/>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Keep the script. Rerun it.</a:t>
            </a:r>
            <a:endParaRPr lang="en-US" sz="1400" dirty="0"/>
          </a:p>
        </p:txBody>
      </p:sp>
      <p:sp>
        <p:nvSpPr>
          <p:cNvPr id="17"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Cambridge Codex Community</a:t>
            </a:r>
            <a:endParaRPr lang="en-US" sz="1200" dirty="0"/>
          </a:p>
        </p:txBody>
      </p:sp>
      <p:sp>
        <p:nvSpPr>
          <p:cNvPr id="18"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CFCF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8509000" y="952500"/>
            <a:ext cx="2540000" cy="2540000"/>
          </a:xfrm>
          <a:prstGeom prst="rect">
            <a:avLst/>
          </a:prstGeom>
        </p:spPr>
      </p:pic>
      <p:sp>
        <p:nvSpPr>
          <p:cNvPr id="3"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03 / Rate of change</a:t>
            </a:r>
            <a:endParaRPr lang="en-US" sz="1200" dirty="0"/>
          </a:p>
        </p:txBody>
      </p:sp>
      <p:sp>
        <p:nvSpPr>
          <p:cNvPr id="4" name="Text 1"/>
          <p:cNvSpPr/>
          <p:nvPr/>
        </p:nvSpPr>
        <p:spPr>
          <a:xfrm>
            <a:off x="812800" y="2215555"/>
            <a:ext cx="10883392" cy="1544290"/>
          </a:xfrm>
          <a:prstGeom prst="rect">
            <a:avLst/>
          </a:prstGeom>
          <a:noFill/>
          <a:ln/>
        </p:spPr>
        <p:txBody>
          <a:bodyPr wrap="square" lIns="0" tIns="0" rIns="0" bIns="0" rtlCol="0" anchor="t">
            <a:normAutofit/>
          </a:bodyPr>
          <a:lstStyle/>
          <a:p>
            <a:pPr algn="l" indent="0" marL="0">
              <a:lnSpc>
                <a:spcPts val="11960"/>
              </a:lnSpc>
              <a:buNone/>
            </a:pPr>
            <a:r>
              <a:rPr lang="en-US" sz="13000" spc="-500" kern="0" dirty="0">
                <a:solidFill>
                  <a:srgbClr val="171719"/>
                </a:solidFill>
                <a:latin typeface="Geist" pitchFamily="34" charset="0"/>
                <a:ea typeface="Geist" pitchFamily="34" charset="-122"/>
                <a:cs typeface="Geist" pitchFamily="34" charset="-120"/>
              </a:rPr>
              <a:t>120+</a:t>
            </a:r>
            <a:endParaRPr lang="en-US" sz="13000" dirty="0"/>
          </a:p>
        </p:txBody>
      </p:sp>
      <p:sp>
        <p:nvSpPr>
          <p:cNvPr id="5" name="Text 2"/>
          <p:cNvSpPr/>
          <p:nvPr/>
        </p:nvSpPr>
        <p:spPr>
          <a:xfrm>
            <a:off x="812800" y="3886845"/>
            <a:ext cx="7194550" cy="375890"/>
          </a:xfrm>
          <a:prstGeom prst="rect">
            <a:avLst/>
          </a:prstGeom>
          <a:noFill/>
          <a:ln/>
        </p:spPr>
        <p:txBody>
          <a:bodyPr wrap="square" lIns="0" tIns="0" rIns="0" bIns="0" rtlCol="0" anchor="t">
            <a:normAutofit/>
          </a:bodyPr>
          <a:lstStyle/>
          <a:p>
            <a:pPr algn="l" indent="0" marL="0">
              <a:lnSpc>
                <a:spcPts val="2760"/>
              </a:lnSpc>
              <a:buNone/>
            </a:pPr>
            <a:r>
              <a:rPr lang="en-US" sz="2400" spc="-75" kern="0" dirty="0">
                <a:solidFill>
                  <a:srgbClr val="171719"/>
                </a:solidFill>
                <a:latin typeface="Geist" pitchFamily="34" charset="0"/>
                <a:ea typeface="Geist" pitchFamily="34" charset="-122"/>
                <a:cs typeface="Geist" pitchFamily="34" charset="-120"/>
              </a:rPr>
              <a:t>updates since May 2025.</a:t>
            </a:r>
            <a:endParaRPr lang="en-US" sz="2400" dirty="0"/>
          </a:p>
        </p:txBody>
      </p:sp>
      <p:sp>
        <p:nvSpPr>
          <p:cNvPr id="6" name="Shape 3"/>
          <p:cNvSpPr/>
          <p:nvPr/>
        </p:nvSpPr>
        <p:spPr>
          <a:xfrm>
            <a:off x="812800" y="5429895"/>
            <a:ext cx="10566400" cy="0"/>
          </a:xfrm>
          <a:prstGeom prst="line">
            <a:avLst/>
          </a:prstGeom>
          <a:noFill/>
          <a:ln w="6350">
            <a:solidFill>
              <a:srgbClr val="E3E1E7"/>
            </a:solidFill>
            <a:prstDash val="solid"/>
          </a:ln>
        </p:spPr>
      </p:sp>
      <p:pic>
        <p:nvPicPr>
          <p:cNvPr id="7"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8" name="Text 4"/>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Learn ideas, not buttons.</a:t>
            </a:r>
            <a:endParaRPr lang="en-US" sz="1400" dirty="0"/>
          </a:p>
        </p:txBody>
      </p:sp>
      <p:pic>
        <p:nvPicPr>
          <p:cNvPr id="9"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10" name="Text 5"/>
          <p:cNvSpPr/>
          <p:nvPr/>
        </p:nvSpPr>
        <p:spPr>
          <a:xfrm>
            <a:off x="4715917" y="5610870"/>
            <a:ext cx="3344366"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Seven in one week this month.</a:t>
            </a:r>
            <a:endParaRPr lang="en-US" sz="1400" dirty="0"/>
          </a:p>
        </p:txBody>
      </p:sp>
      <p:pic>
        <p:nvPicPr>
          <p:cNvPr id="11"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12" name="Text 6"/>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Skim the changelog weekly.</a:t>
            </a:r>
            <a:endParaRPr lang="en-US" sz="1400" dirty="0"/>
          </a:p>
        </p:txBody>
      </p:sp>
      <p:sp>
        <p:nvSpPr>
          <p:cNvPr id="13" name="Text 7"/>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learn.chatgpt.com/docs/changelog</a:t>
            </a:r>
            <a:endParaRPr lang="en-US" sz="1200" dirty="0"/>
          </a:p>
        </p:txBody>
      </p:sp>
      <p:sp>
        <p:nvSpPr>
          <p:cNvPr id="14"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03 / Rate of change</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From autocomplete to agent.</a:t>
            </a:r>
            <a:endParaRPr lang="en-US" sz="3600" dirty="0"/>
          </a:p>
        </p:txBody>
      </p:sp>
      <p:sp>
        <p:nvSpPr>
          <p:cNvPr id="4" name="Shape 2"/>
          <p:cNvSpPr/>
          <p:nvPr/>
        </p:nvSpPr>
        <p:spPr>
          <a:xfrm>
            <a:off x="812800" y="2960390"/>
            <a:ext cx="1786434" cy="0"/>
          </a:xfrm>
          <a:prstGeom prst="line">
            <a:avLst/>
          </a:prstGeom>
          <a:noFill/>
          <a:ln w="19050">
            <a:solidFill>
              <a:srgbClr val="B9B7BE"/>
            </a:solidFill>
            <a:prstDash val="solid"/>
          </a:ln>
        </p:spPr>
      </p:sp>
      <p:sp>
        <p:nvSpPr>
          <p:cNvPr id="5" name="Text 3"/>
          <p:cNvSpPr/>
          <p:nvPr/>
        </p:nvSpPr>
        <p:spPr>
          <a:xfrm>
            <a:off x="812800" y="3173115"/>
            <a:ext cx="16848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2021</a:t>
            </a:r>
            <a:endParaRPr lang="en-US" sz="1200" dirty="0"/>
          </a:p>
        </p:txBody>
      </p:sp>
      <p:sp>
        <p:nvSpPr>
          <p:cNvPr id="6" name="Text 4"/>
          <p:cNvSpPr/>
          <p:nvPr/>
        </p:nvSpPr>
        <p:spPr>
          <a:xfrm>
            <a:off x="812800" y="3462635"/>
            <a:ext cx="1684834" cy="640060"/>
          </a:xfrm>
          <a:prstGeom prst="rect">
            <a:avLst/>
          </a:prstGeom>
          <a:noFill/>
          <a:ln/>
        </p:spPr>
        <p:txBody>
          <a:bodyPr wrap="square" lIns="0" tIns="0" rIns="0" bIns="0" rtlCol="0" anchor="t">
            <a:normAutofit/>
          </a:bodyPr>
          <a:lstStyle/>
          <a:p>
            <a:pPr algn="l" indent="0" marL="0">
              <a:lnSpc>
                <a:spcPts val="2420"/>
              </a:lnSpc>
              <a:buNone/>
            </a:pPr>
            <a:r>
              <a:rPr lang="en-US" sz="2200" spc="-50" kern="0" dirty="0">
                <a:solidFill>
                  <a:srgbClr val="171719"/>
                </a:solidFill>
                <a:latin typeface="Geist" pitchFamily="34" charset="0"/>
                <a:ea typeface="Geist" pitchFamily="34" charset="-122"/>
                <a:cs typeface="Geist" pitchFamily="34" charset="-120"/>
              </a:rPr>
              <a:t>Code completion</a:t>
            </a:r>
            <a:endParaRPr lang="en-US" sz="2200" dirty="0"/>
          </a:p>
        </p:txBody>
      </p:sp>
      <p:sp>
        <p:nvSpPr>
          <p:cNvPr id="7" name="Shape 5"/>
          <p:cNvSpPr/>
          <p:nvPr/>
        </p:nvSpPr>
        <p:spPr>
          <a:xfrm>
            <a:off x="2599234" y="2960390"/>
            <a:ext cx="1786483" cy="0"/>
          </a:xfrm>
          <a:prstGeom prst="line">
            <a:avLst/>
          </a:prstGeom>
          <a:noFill/>
          <a:ln w="19050">
            <a:solidFill>
              <a:srgbClr val="B9B7BE"/>
            </a:solidFill>
            <a:prstDash val="solid"/>
          </a:ln>
        </p:spPr>
      </p:sp>
      <p:sp>
        <p:nvSpPr>
          <p:cNvPr id="8" name="Text 6"/>
          <p:cNvSpPr/>
          <p:nvPr/>
        </p:nvSpPr>
        <p:spPr>
          <a:xfrm>
            <a:off x="2599234" y="3173115"/>
            <a:ext cx="168488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Apr 2025</a:t>
            </a:r>
            <a:endParaRPr lang="en-US" sz="1200" dirty="0"/>
          </a:p>
        </p:txBody>
      </p:sp>
      <p:sp>
        <p:nvSpPr>
          <p:cNvPr id="9" name="Text 7"/>
          <p:cNvSpPr/>
          <p:nvPr/>
        </p:nvSpPr>
        <p:spPr>
          <a:xfrm>
            <a:off x="2599234" y="3462635"/>
            <a:ext cx="1684883" cy="640060"/>
          </a:xfrm>
          <a:prstGeom prst="rect">
            <a:avLst/>
          </a:prstGeom>
          <a:noFill/>
          <a:ln/>
        </p:spPr>
        <p:txBody>
          <a:bodyPr wrap="square" lIns="0" tIns="0" rIns="0" bIns="0" rtlCol="0" anchor="t">
            <a:normAutofit/>
          </a:bodyPr>
          <a:lstStyle/>
          <a:p>
            <a:pPr algn="l" indent="0" marL="0">
              <a:lnSpc>
                <a:spcPts val="2420"/>
              </a:lnSpc>
              <a:buNone/>
            </a:pPr>
            <a:r>
              <a:rPr lang="en-US" sz="2200" spc="-50" kern="0" dirty="0">
                <a:solidFill>
                  <a:srgbClr val="171719"/>
                </a:solidFill>
                <a:latin typeface="Geist" pitchFamily="34" charset="0"/>
                <a:ea typeface="Geist" pitchFamily="34" charset="-122"/>
                <a:cs typeface="Geist" pitchFamily="34" charset="-120"/>
              </a:rPr>
              <a:t>Terminal agent</a:t>
            </a:r>
            <a:endParaRPr lang="en-US" sz="2200" dirty="0"/>
          </a:p>
        </p:txBody>
      </p:sp>
      <p:sp>
        <p:nvSpPr>
          <p:cNvPr id="10" name="Shape 8"/>
          <p:cNvSpPr/>
          <p:nvPr/>
        </p:nvSpPr>
        <p:spPr>
          <a:xfrm>
            <a:off x="4385717" y="2960390"/>
            <a:ext cx="1786434" cy="0"/>
          </a:xfrm>
          <a:prstGeom prst="line">
            <a:avLst/>
          </a:prstGeom>
          <a:noFill/>
          <a:ln w="19050">
            <a:solidFill>
              <a:srgbClr val="B9B7BE"/>
            </a:solidFill>
            <a:prstDash val="solid"/>
          </a:ln>
        </p:spPr>
      </p:sp>
      <p:sp>
        <p:nvSpPr>
          <p:cNvPr id="11" name="Text 9"/>
          <p:cNvSpPr/>
          <p:nvPr/>
        </p:nvSpPr>
        <p:spPr>
          <a:xfrm>
            <a:off x="4385717" y="3173115"/>
            <a:ext cx="16848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May 2025</a:t>
            </a:r>
            <a:endParaRPr lang="en-US" sz="1200" dirty="0"/>
          </a:p>
        </p:txBody>
      </p:sp>
      <p:sp>
        <p:nvSpPr>
          <p:cNvPr id="12" name="Text 10"/>
          <p:cNvSpPr/>
          <p:nvPr/>
        </p:nvSpPr>
        <p:spPr>
          <a:xfrm>
            <a:off x="4385717" y="3462635"/>
            <a:ext cx="1684834" cy="332730"/>
          </a:xfrm>
          <a:prstGeom prst="rect">
            <a:avLst/>
          </a:prstGeom>
          <a:noFill/>
          <a:ln/>
        </p:spPr>
        <p:txBody>
          <a:bodyPr wrap="square" lIns="0" tIns="0" rIns="0" bIns="0" rtlCol="0" anchor="t">
            <a:normAutofit/>
          </a:bodyPr>
          <a:lstStyle/>
          <a:p>
            <a:pPr algn="l" indent="0" marL="0">
              <a:lnSpc>
                <a:spcPts val="2420"/>
              </a:lnSpc>
              <a:buNone/>
            </a:pPr>
            <a:r>
              <a:rPr lang="en-US" sz="2200" spc="-50" kern="0" dirty="0">
                <a:solidFill>
                  <a:srgbClr val="171719"/>
                </a:solidFill>
                <a:latin typeface="Geist" pitchFamily="34" charset="0"/>
                <a:ea typeface="Geist" pitchFamily="34" charset="-122"/>
                <a:cs typeface="Geist" pitchFamily="34" charset="-120"/>
              </a:rPr>
              <a:t>Cloud agent</a:t>
            </a:r>
            <a:endParaRPr lang="en-US" sz="2200" dirty="0"/>
          </a:p>
        </p:txBody>
      </p:sp>
      <p:sp>
        <p:nvSpPr>
          <p:cNvPr id="13" name="Shape 11"/>
          <p:cNvSpPr/>
          <p:nvPr/>
        </p:nvSpPr>
        <p:spPr>
          <a:xfrm>
            <a:off x="6172150" y="2960390"/>
            <a:ext cx="1786483" cy="0"/>
          </a:xfrm>
          <a:prstGeom prst="line">
            <a:avLst/>
          </a:prstGeom>
          <a:noFill/>
          <a:ln w="19050">
            <a:solidFill>
              <a:srgbClr val="B9B7BE"/>
            </a:solidFill>
            <a:prstDash val="solid"/>
          </a:ln>
        </p:spPr>
      </p:sp>
      <p:sp>
        <p:nvSpPr>
          <p:cNvPr id="14" name="Text 12"/>
          <p:cNvSpPr/>
          <p:nvPr/>
        </p:nvSpPr>
        <p:spPr>
          <a:xfrm>
            <a:off x="6172150" y="3173115"/>
            <a:ext cx="168488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Feb 2026</a:t>
            </a:r>
            <a:endParaRPr lang="en-US" sz="1200" dirty="0"/>
          </a:p>
        </p:txBody>
      </p:sp>
      <p:sp>
        <p:nvSpPr>
          <p:cNvPr id="15" name="Text 13"/>
          <p:cNvSpPr/>
          <p:nvPr/>
        </p:nvSpPr>
        <p:spPr>
          <a:xfrm>
            <a:off x="6172150" y="3462635"/>
            <a:ext cx="1684883" cy="332730"/>
          </a:xfrm>
          <a:prstGeom prst="rect">
            <a:avLst/>
          </a:prstGeom>
          <a:noFill/>
          <a:ln/>
        </p:spPr>
        <p:txBody>
          <a:bodyPr wrap="square" lIns="0" tIns="0" rIns="0" bIns="0" rtlCol="0" anchor="t">
            <a:normAutofit/>
          </a:bodyPr>
          <a:lstStyle/>
          <a:p>
            <a:pPr algn="l" indent="0" marL="0">
              <a:lnSpc>
                <a:spcPts val="2420"/>
              </a:lnSpc>
              <a:buNone/>
            </a:pPr>
            <a:r>
              <a:rPr lang="en-US" sz="2200" spc="-50" kern="0" dirty="0">
                <a:solidFill>
                  <a:srgbClr val="171719"/>
                </a:solidFill>
                <a:latin typeface="Geist" pitchFamily="34" charset="0"/>
                <a:ea typeface="Geist" pitchFamily="34" charset="-122"/>
                <a:cs typeface="Geist" pitchFamily="34" charset="-120"/>
              </a:rPr>
              <a:t>Desktop app</a:t>
            </a:r>
            <a:endParaRPr lang="en-US" sz="2200" dirty="0"/>
          </a:p>
        </p:txBody>
      </p:sp>
      <p:sp>
        <p:nvSpPr>
          <p:cNvPr id="16" name="Shape 14"/>
          <p:cNvSpPr/>
          <p:nvPr/>
        </p:nvSpPr>
        <p:spPr>
          <a:xfrm>
            <a:off x="7958634" y="2976265"/>
            <a:ext cx="1786483" cy="0"/>
          </a:xfrm>
          <a:prstGeom prst="line">
            <a:avLst/>
          </a:prstGeom>
          <a:noFill/>
          <a:ln w="50800">
            <a:solidFill>
              <a:srgbClr val="00AB44"/>
            </a:solidFill>
            <a:prstDash val="solid"/>
          </a:ln>
        </p:spPr>
      </p:sp>
      <p:sp>
        <p:nvSpPr>
          <p:cNvPr id="17" name="Text 15"/>
          <p:cNvSpPr/>
          <p:nvPr/>
        </p:nvSpPr>
        <p:spPr>
          <a:xfrm>
            <a:off x="7958634" y="3204865"/>
            <a:ext cx="168488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May–Jun 2026</a:t>
            </a:r>
            <a:endParaRPr lang="en-US" sz="1200" dirty="0"/>
          </a:p>
        </p:txBody>
      </p:sp>
      <p:sp>
        <p:nvSpPr>
          <p:cNvPr id="18" name="Text 16"/>
          <p:cNvSpPr/>
          <p:nvPr/>
        </p:nvSpPr>
        <p:spPr>
          <a:xfrm>
            <a:off x="7958634" y="3494385"/>
            <a:ext cx="1684883" cy="640060"/>
          </a:xfrm>
          <a:prstGeom prst="rect">
            <a:avLst/>
          </a:prstGeom>
          <a:noFill/>
          <a:ln/>
        </p:spPr>
        <p:txBody>
          <a:bodyPr wrap="square" lIns="0" tIns="0" rIns="0" bIns="0" rtlCol="0" anchor="t">
            <a:normAutofit/>
          </a:bodyPr>
          <a:lstStyle/>
          <a:p>
            <a:pPr algn="l" indent="0" marL="0">
              <a:lnSpc>
                <a:spcPts val="2420"/>
              </a:lnSpc>
              <a:buNone/>
            </a:pPr>
            <a:r>
              <a:rPr lang="en-US" sz="2200" spc="-50" kern="0" dirty="0">
                <a:solidFill>
                  <a:srgbClr val="171719"/>
                </a:solidFill>
                <a:latin typeface="Geist" pitchFamily="34" charset="0"/>
                <a:ea typeface="Geist" pitchFamily="34" charset="-122"/>
                <a:cs typeface="Geist" pitchFamily="34" charset="-120"/>
              </a:rPr>
              <a:t>Appshots, Sites</a:t>
            </a:r>
            <a:endParaRPr lang="en-US" sz="2200" dirty="0"/>
          </a:p>
        </p:txBody>
      </p:sp>
      <p:sp>
        <p:nvSpPr>
          <p:cNvPr id="19" name="Shape 17"/>
          <p:cNvSpPr/>
          <p:nvPr/>
        </p:nvSpPr>
        <p:spPr>
          <a:xfrm>
            <a:off x="9745117" y="2976265"/>
            <a:ext cx="1634083" cy="0"/>
          </a:xfrm>
          <a:prstGeom prst="line">
            <a:avLst/>
          </a:prstGeom>
          <a:noFill/>
          <a:ln w="50800">
            <a:solidFill>
              <a:srgbClr val="171719"/>
            </a:solidFill>
            <a:prstDash val="solid"/>
          </a:ln>
        </p:spPr>
      </p:sp>
      <p:sp>
        <p:nvSpPr>
          <p:cNvPr id="20" name="Text 18"/>
          <p:cNvSpPr/>
          <p:nvPr/>
        </p:nvSpPr>
        <p:spPr>
          <a:xfrm>
            <a:off x="9745117" y="3204865"/>
            <a:ext cx="168488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Today</a:t>
            </a:r>
            <a:endParaRPr lang="en-US" sz="1200" dirty="0"/>
          </a:p>
        </p:txBody>
      </p:sp>
      <p:sp>
        <p:nvSpPr>
          <p:cNvPr id="21" name="Text 19"/>
          <p:cNvSpPr/>
          <p:nvPr/>
        </p:nvSpPr>
        <p:spPr>
          <a:xfrm>
            <a:off x="9745117" y="3494385"/>
            <a:ext cx="1684883" cy="332730"/>
          </a:xfrm>
          <a:prstGeom prst="rect">
            <a:avLst/>
          </a:prstGeom>
          <a:noFill/>
          <a:ln/>
        </p:spPr>
        <p:txBody>
          <a:bodyPr wrap="square" lIns="0" tIns="0" rIns="0" bIns="0" rtlCol="0" anchor="t">
            <a:normAutofit/>
          </a:bodyPr>
          <a:lstStyle/>
          <a:p>
            <a:pPr algn="l" indent="0" marL="0">
              <a:lnSpc>
                <a:spcPts val="2420"/>
              </a:lnSpc>
              <a:buNone/>
            </a:pPr>
            <a:r>
              <a:rPr lang="en-US" sz="2200" spc="-50" kern="0" dirty="0">
                <a:solidFill>
                  <a:srgbClr val="171719"/>
                </a:solidFill>
                <a:latin typeface="Geist" pitchFamily="34" charset="0"/>
                <a:ea typeface="Geist" pitchFamily="34" charset="-122"/>
                <a:cs typeface="Geist" pitchFamily="34" charset="-120"/>
              </a:rPr>
              <a:t>You.</a:t>
            </a:r>
            <a:endParaRPr lang="en-US" sz="2200" dirty="0"/>
          </a:p>
        </p:txBody>
      </p:sp>
      <p:sp>
        <p:nvSpPr>
          <p:cNvPr id="22" name="Shape 20"/>
          <p:cNvSpPr/>
          <p:nvPr/>
        </p:nvSpPr>
        <p:spPr>
          <a:xfrm>
            <a:off x="812800" y="5429895"/>
            <a:ext cx="10566400" cy="0"/>
          </a:xfrm>
          <a:prstGeom prst="line">
            <a:avLst/>
          </a:prstGeom>
          <a:noFill/>
          <a:ln w="6350">
            <a:solidFill>
              <a:srgbClr val="D9D7DD"/>
            </a:solidFill>
            <a:prstDash val="solid"/>
          </a:ln>
        </p:spPr>
      </p:sp>
      <p:pic>
        <p:nvPicPr>
          <p:cNvPr id="23"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24" name="Text 21"/>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From typing help to doing.</a:t>
            </a:r>
            <a:endParaRPr lang="en-US" sz="1400" dirty="0"/>
          </a:p>
        </p:txBody>
      </p:sp>
      <p:pic>
        <p:nvPicPr>
          <p:cNvPr id="25"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26" name="Text 22"/>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Our demos: 5 months old.</a:t>
            </a:r>
            <a:endParaRPr lang="en-US" sz="1400" dirty="0"/>
          </a:p>
        </p:txBody>
      </p:sp>
      <p:pic>
        <p:nvPicPr>
          <p:cNvPr id="27"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28" name="Text 23"/>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Update the app often.</a:t>
            </a:r>
            <a:endParaRPr lang="en-US" sz="1400" dirty="0"/>
          </a:p>
        </p:txBody>
      </p:sp>
      <p:sp>
        <p:nvSpPr>
          <p:cNvPr id="29" name="Text 24"/>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Selected milestones · OpenAI announcements and changelog</a:t>
            </a:r>
            <a:endParaRPr lang="en-US" sz="1200" dirty="0"/>
          </a:p>
        </p:txBody>
      </p:sp>
      <p:sp>
        <p:nvSpPr>
          <p:cNvPr id="30" name="Text 2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03 / Rate of change</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2 million to 40 million.</a:t>
            </a:r>
            <a:endParaRPr lang="en-US" sz="3600" dirty="0"/>
          </a:p>
        </p:txBody>
      </p:sp>
      <p:pic>
        <p:nvPicPr>
          <p:cNvPr id="4" name="Image 0" descr="Five circles growing from 2 million to 40 million users">    </p:cNvPr>
          <p:cNvPicPr>
            <a:picLocks noChangeAspect="1"/>
          </p:cNvPicPr>
          <p:nvPr/>
        </p:nvPicPr>
        <p:blipFill>
          <a:blip r:embed="rId1"/>
          <a:srcRect l="0" r="0" t="-31" b="-31"/>
          <a:stretch/>
        </p:blipFill>
        <p:spPr>
          <a:xfrm>
            <a:off x="812800" y="2259955"/>
            <a:ext cx="10566400" cy="2540000"/>
          </a:xfrm>
          <a:prstGeom prst="rect">
            <a:avLst/>
          </a:prstGeom>
        </p:spPr>
      </p:pic>
      <p:sp>
        <p:nvSpPr>
          <p:cNvPr id="5" name="Text 2"/>
          <p:cNvSpPr/>
          <p:nvPr/>
        </p:nvSpPr>
        <p:spPr>
          <a:xfrm>
            <a:off x="2266950" y="4266555"/>
            <a:ext cx="1003300" cy="345430"/>
          </a:xfrm>
          <a:prstGeom prst="rect">
            <a:avLst/>
          </a:prstGeom>
          <a:noFill/>
          <a:ln/>
        </p:spPr>
        <p:txBody>
          <a:bodyPr wrap="square" lIns="0" tIns="0" rIns="0" bIns="0" rtlCol="0" anchor="t">
            <a:normAutofit/>
          </a:bodyPr>
          <a:lstStyle/>
          <a:p>
            <a:pPr algn="ctr" indent="0" marL="0">
              <a:lnSpc>
                <a:spcPts val="2520"/>
              </a:lnSpc>
              <a:buNone/>
            </a:pPr>
            <a:r>
              <a:rPr lang="en-US" sz="1800" spc="-25" kern="0" dirty="0">
                <a:solidFill>
                  <a:srgbClr val="171719"/>
                </a:solidFill>
                <a:latin typeface="Geist" pitchFamily="34" charset="0"/>
                <a:ea typeface="Geist" pitchFamily="34" charset="-122"/>
                <a:cs typeface="Geist" pitchFamily="34" charset="-120"/>
              </a:rPr>
              <a:t>2M</a:t>
            </a:r>
            <a:endParaRPr lang="en-US" sz="1800" dirty="0"/>
          </a:p>
        </p:txBody>
      </p:sp>
      <p:sp>
        <p:nvSpPr>
          <p:cNvPr id="6" name="Text 3"/>
          <p:cNvSpPr/>
          <p:nvPr/>
        </p:nvSpPr>
        <p:spPr>
          <a:xfrm>
            <a:off x="2266950" y="4599285"/>
            <a:ext cx="1003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7656D"/>
                </a:solidFill>
                <a:latin typeface="Geist" pitchFamily="34" charset="0"/>
                <a:ea typeface="Geist" pitchFamily="34" charset="-122"/>
                <a:cs typeface="Geist" pitchFamily="34" charset="-120"/>
              </a:rPr>
              <a:t>Mar</a:t>
            </a:r>
            <a:endParaRPr lang="en-US" sz="1200" dirty="0"/>
          </a:p>
        </p:txBody>
      </p:sp>
      <p:sp>
        <p:nvSpPr>
          <p:cNvPr id="7" name="Text 4"/>
          <p:cNvSpPr/>
          <p:nvPr/>
        </p:nvSpPr>
        <p:spPr>
          <a:xfrm>
            <a:off x="3260725" y="4266555"/>
            <a:ext cx="1003300" cy="345430"/>
          </a:xfrm>
          <a:prstGeom prst="rect">
            <a:avLst/>
          </a:prstGeom>
          <a:noFill/>
          <a:ln/>
        </p:spPr>
        <p:txBody>
          <a:bodyPr wrap="square" lIns="0" tIns="0" rIns="0" bIns="0" rtlCol="0" anchor="t">
            <a:normAutofit/>
          </a:bodyPr>
          <a:lstStyle/>
          <a:p>
            <a:pPr algn="ctr" indent="0" marL="0">
              <a:lnSpc>
                <a:spcPts val="2520"/>
              </a:lnSpc>
              <a:buNone/>
            </a:pPr>
            <a:r>
              <a:rPr lang="en-US" sz="1800" spc="-25" kern="0" dirty="0">
                <a:solidFill>
                  <a:srgbClr val="171719"/>
                </a:solidFill>
                <a:latin typeface="Geist" pitchFamily="34" charset="0"/>
                <a:ea typeface="Geist" pitchFamily="34" charset="-122"/>
                <a:cs typeface="Geist" pitchFamily="34" charset="-120"/>
              </a:rPr>
              <a:t>5M</a:t>
            </a:r>
            <a:endParaRPr lang="en-US" sz="1800" dirty="0"/>
          </a:p>
        </p:txBody>
      </p:sp>
      <p:sp>
        <p:nvSpPr>
          <p:cNvPr id="8" name="Text 5"/>
          <p:cNvSpPr/>
          <p:nvPr/>
        </p:nvSpPr>
        <p:spPr>
          <a:xfrm>
            <a:off x="3260725" y="4599285"/>
            <a:ext cx="1003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7656D"/>
                </a:solidFill>
                <a:latin typeface="Geist" pitchFamily="34" charset="0"/>
                <a:ea typeface="Geist" pitchFamily="34" charset="-122"/>
                <a:cs typeface="Geist" pitchFamily="34" charset="-120"/>
              </a:rPr>
              <a:t>Jun</a:t>
            </a:r>
            <a:endParaRPr lang="en-US" sz="1200" dirty="0"/>
          </a:p>
        </p:txBody>
      </p:sp>
      <p:sp>
        <p:nvSpPr>
          <p:cNvPr id="9" name="Text 6"/>
          <p:cNvSpPr/>
          <p:nvPr/>
        </p:nvSpPr>
        <p:spPr>
          <a:xfrm>
            <a:off x="4518025" y="4266555"/>
            <a:ext cx="1003300" cy="345430"/>
          </a:xfrm>
          <a:prstGeom prst="rect">
            <a:avLst/>
          </a:prstGeom>
          <a:noFill/>
          <a:ln/>
        </p:spPr>
        <p:txBody>
          <a:bodyPr wrap="square" lIns="0" tIns="0" rIns="0" bIns="0" rtlCol="0" anchor="t">
            <a:normAutofit/>
          </a:bodyPr>
          <a:lstStyle/>
          <a:p>
            <a:pPr algn="ctr" indent="0" marL="0">
              <a:lnSpc>
                <a:spcPts val="2520"/>
              </a:lnSpc>
              <a:buNone/>
            </a:pPr>
            <a:r>
              <a:rPr lang="en-US" sz="1800" spc="-25" kern="0" dirty="0">
                <a:solidFill>
                  <a:srgbClr val="171719"/>
                </a:solidFill>
                <a:latin typeface="Geist" pitchFamily="34" charset="0"/>
                <a:ea typeface="Geist" pitchFamily="34" charset="-122"/>
                <a:cs typeface="Geist" pitchFamily="34" charset="-120"/>
              </a:rPr>
              <a:t>10M</a:t>
            </a:r>
            <a:endParaRPr lang="en-US" sz="1800" dirty="0"/>
          </a:p>
        </p:txBody>
      </p:sp>
      <p:sp>
        <p:nvSpPr>
          <p:cNvPr id="10" name="Text 7"/>
          <p:cNvSpPr/>
          <p:nvPr/>
        </p:nvSpPr>
        <p:spPr>
          <a:xfrm>
            <a:off x="4518025" y="4599285"/>
            <a:ext cx="1003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7656D"/>
                </a:solidFill>
                <a:latin typeface="Geist" pitchFamily="34" charset="0"/>
                <a:ea typeface="Geist" pitchFamily="34" charset="-122"/>
                <a:cs typeface="Geist" pitchFamily="34" charset="-120"/>
              </a:rPr>
              <a:t>Jul</a:t>
            </a:r>
            <a:endParaRPr lang="en-US" sz="1200" dirty="0"/>
          </a:p>
        </p:txBody>
      </p:sp>
      <p:sp>
        <p:nvSpPr>
          <p:cNvPr id="11" name="Text 8"/>
          <p:cNvSpPr/>
          <p:nvPr/>
        </p:nvSpPr>
        <p:spPr>
          <a:xfrm>
            <a:off x="6111875" y="4266555"/>
            <a:ext cx="1003300" cy="345430"/>
          </a:xfrm>
          <a:prstGeom prst="rect">
            <a:avLst/>
          </a:prstGeom>
          <a:noFill/>
          <a:ln/>
        </p:spPr>
        <p:txBody>
          <a:bodyPr wrap="square" lIns="0" tIns="0" rIns="0" bIns="0" rtlCol="0" anchor="t">
            <a:normAutofit/>
          </a:bodyPr>
          <a:lstStyle/>
          <a:p>
            <a:pPr algn="ctr" indent="0" marL="0">
              <a:lnSpc>
                <a:spcPts val="2520"/>
              </a:lnSpc>
              <a:buNone/>
            </a:pPr>
            <a:r>
              <a:rPr lang="en-US" sz="1800" spc="-25" kern="0" dirty="0">
                <a:solidFill>
                  <a:srgbClr val="171719"/>
                </a:solidFill>
                <a:latin typeface="Geist" pitchFamily="34" charset="0"/>
                <a:ea typeface="Geist" pitchFamily="34" charset="-122"/>
                <a:cs typeface="Geist" pitchFamily="34" charset="-120"/>
              </a:rPr>
              <a:t>20M</a:t>
            </a:r>
            <a:endParaRPr lang="en-US" sz="1800" dirty="0"/>
          </a:p>
        </p:txBody>
      </p:sp>
      <p:sp>
        <p:nvSpPr>
          <p:cNvPr id="12" name="Text 9"/>
          <p:cNvSpPr/>
          <p:nvPr/>
        </p:nvSpPr>
        <p:spPr>
          <a:xfrm>
            <a:off x="6111875" y="4599285"/>
            <a:ext cx="1003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7656D"/>
                </a:solidFill>
                <a:latin typeface="Geist" pitchFamily="34" charset="0"/>
                <a:ea typeface="Geist" pitchFamily="34" charset="-122"/>
                <a:cs typeface="Geist" pitchFamily="34" charset="-120"/>
              </a:rPr>
              <a:t>Aug</a:t>
            </a:r>
            <a:endParaRPr lang="en-US" sz="1200" dirty="0"/>
          </a:p>
        </p:txBody>
      </p:sp>
      <p:sp>
        <p:nvSpPr>
          <p:cNvPr id="13" name="Text 10"/>
          <p:cNvSpPr/>
          <p:nvPr/>
        </p:nvSpPr>
        <p:spPr>
          <a:xfrm>
            <a:off x="8181975" y="4266555"/>
            <a:ext cx="1003300" cy="345430"/>
          </a:xfrm>
          <a:prstGeom prst="rect">
            <a:avLst/>
          </a:prstGeom>
          <a:noFill/>
          <a:ln/>
        </p:spPr>
        <p:txBody>
          <a:bodyPr wrap="square" lIns="0" tIns="0" rIns="0" bIns="0" rtlCol="0" anchor="t">
            <a:normAutofit/>
          </a:bodyPr>
          <a:lstStyle/>
          <a:p>
            <a:pPr algn="ctr" indent="0" marL="0">
              <a:lnSpc>
                <a:spcPts val="2520"/>
              </a:lnSpc>
              <a:buNone/>
            </a:pPr>
            <a:r>
              <a:rPr lang="en-US" sz="1800" spc="-25" kern="0" dirty="0">
                <a:solidFill>
                  <a:srgbClr val="171719"/>
                </a:solidFill>
                <a:latin typeface="Geist" pitchFamily="34" charset="0"/>
                <a:ea typeface="Geist" pitchFamily="34" charset="-122"/>
                <a:cs typeface="Geist" pitchFamily="34" charset="-120"/>
              </a:rPr>
              <a:t>40M</a:t>
            </a:r>
            <a:endParaRPr lang="en-US" sz="1800" dirty="0"/>
          </a:p>
        </p:txBody>
      </p:sp>
      <p:sp>
        <p:nvSpPr>
          <p:cNvPr id="14" name="Text 11"/>
          <p:cNvSpPr/>
          <p:nvPr/>
        </p:nvSpPr>
        <p:spPr>
          <a:xfrm>
            <a:off x="8181975" y="4599285"/>
            <a:ext cx="1003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7656D"/>
                </a:solidFill>
                <a:latin typeface="Geist" pitchFamily="34" charset="0"/>
                <a:ea typeface="Geist" pitchFamily="34" charset="-122"/>
                <a:cs typeface="Geist" pitchFamily="34" charset="-120"/>
              </a:rPr>
              <a:t>Oct</a:t>
            </a:r>
            <a:endParaRPr lang="en-US" sz="1200" dirty="0"/>
          </a:p>
        </p:txBody>
      </p:sp>
      <p:sp>
        <p:nvSpPr>
          <p:cNvPr id="15" name="Shape 12"/>
          <p:cNvSpPr/>
          <p:nvPr/>
        </p:nvSpPr>
        <p:spPr>
          <a:xfrm>
            <a:off x="812800" y="5429895"/>
            <a:ext cx="10566400" cy="0"/>
          </a:xfrm>
          <a:prstGeom prst="line">
            <a:avLst/>
          </a:prstGeom>
          <a:noFill/>
          <a:ln w="6350">
            <a:solidFill>
              <a:srgbClr val="E3E1E7"/>
            </a:solidFill>
            <a:prstDash val="solid"/>
          </a:ln>
        </p:spPr>
      </p:sp>
      <p:pic>
        <p:nvPicPr>
          <p:cNvPr id="16"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17" name="Text 13"/>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You’re early, not late.</a:t>
            </a:r>
            <a:endParaRPr lang="en-US" sz="1400" dirty="0"/>
          </a:p>
        </p:txBody>
      </p:sp>
      <p:pic>
        <p:nvPicPr>
          <p:cNvPr id="18"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19" name="Text 14"/>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Weekly became active users.</a:t>
            </a:r>
            <a:endParaRPr lang="en-US" sz="1400" dirty="0"/>
          </a:p>
        </p:txBody>
      </p:sp>
      <p:pic>
        <p:nvPicPr>
          <p:cNvPr id="20"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21" name="Text 15"/>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Milestones bring resets.</a:t>
            </a:r>
            <a:endParaRPr lang="en-US" sz="1400" dirty="0"/>
          </a:p>
        </p:txBody>
      </p:sp>
      <p:sp>
        <p:nvSpPr>
          <p:cNvPr id="22"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Sources: OpenAI (Mar, Jun, Jul) · Tibo Sottiaux on X (Aug, Oct) · 2026</a:t>
            </a:r>
            <a:endParaRPr lang="en-US" sz="1200" dirty="0"/>
          </a:p>
        </p:txBody>
      </p:sp>
      <p:sp>
        <p:nvSpPr>
          <p:cNvPr id="23"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03 / Models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Learn the loop, not the model.</a:t>
            </a:r>
            <a:endParaRPr lang="en-US" sz="3600" dirty="0"/>
          </a:p>
        </p:txBody>
      </p:sp>
      <p:sp>
        <p:nvSpPr>
          <p:cNvPr id="4" name="Text 2"/>
          <p:cNvSpPr/>
          <p:nvPr/>
        </p:nvSpPr>
        <p:spPr>
          <a:xfrm>
            <a:off x="812800" y="3108275"/>
            <a:ext cx="3401060" cy="1310630"/>
          </a:xfrm>
          <a:prstGeom prst="rect">
            <a:avLst/>
          </a:prstGeom>
          <a:noFill/>
          <a:ln/>
        </p:spPr>
        <p:txBody>
          <a:bodyPr wrap="square" lIns="0" tIns="0" rIns="0" bIns="0" rtlCol="0" anchor="t">
            <a:normAutofit/>
          </a:bodyPr>
          <a:lstStyle/>
          <a:p>
            <a:pPr algn="l" indent="0" marL="0">
              <a:lnSpc>
                <a:spcPts val="10120"/>
              </a:lnSpc>
              <a:buNone/>
            </a:pPr>
            <a:r>
              <a:rPr lang="en-US" sz="11000" spc="-400" kern="0" dirty="0">
                <a:solidFill>
                  <a:srgbClr val="171719"/>
                </a:solidFill>
                <a:latin typeface="Geist" pitchFamily="34" charset="0"/>
                <a:ea typeface="Geist" pitchFamily="34" charset="-122"/>
                <a:cs typeface="Geist" pitchFamily="34" charset="-120"/>
              </a:rPr>
              <a:t>16</a:t>
            </a:r>
            <a:endParaRPr lang="en-US" sz="11000" dirty="0"/>
          </a:p>
        </p:txBody>
      </p:sp>
      <p:sp>
        <p:nvSpPr>
          <p:cNvPr id="5" name="Text 3"/>
          <p:cNvSpPr/>
          <p:nvPr/>
        </p:nvSpPr>
        <p:spPr>
          <a:xfrm>
            <a:off x="812800" y="4469705"/>
            <a:ext cx="3401060" cy="299690"/>
          </a:xfrm>
          <a:prstGeom prst="rect">
            <a:avLst/>
          </a:prstGeom>
          <a:noFill/>
          <a:ln/>
        </p:spPr>
        <p:txBody>
          <a:bodyPr wrap="square" lIns="0" tIns="0" rIns="0" bIns="0" rtlCol="0" anchor="t">
            <a:normAutofit/>
          </a:bodyPr>
          <a:lstStyle/>
          <a:p>
            <a:pPr algn="l" indent="0" marL="0">
              <a:lnSpc>
                <a:spcPts val="2160"/>
              </a:lnSpc>
              <a:buNone/>
            </a:pPr>
            <a:r>
              <a:rPr lang="en-US" sz="1800" spc="-25" kern="0" dirty="0">
                <a:solidFill>
                  <a:srgbClr val="171719"/>
                </a:solidFill>
                <a:latin typeface="Geist" pitchFamily="34" charset="0"/>
                <a:ea typeface="Geist" pitchFamily="34" charset="-122"/>
                <a:cs typeface="Geist" pitchFamily="34" charset="-120"/>
              </a:rPr>
              <a:t>new models in a year.</a:t>
            </a:r>
            <a:endParaRPr lang="en-US" sz="1800" dirty="0"/>
          </a:p>
        </p:txBody>
      </p:sp>
      <p:sp>
        <p:nvSpPr>
          <p:cNvPr id="6" name="Shape 4"/>
          <p:cNvSpPr/>
          <p:nvPr/>
        </p:nvSpPr>
        <p:spPr>
          <a:xfrm>
            <a:off x="4724400" y="2319089"/>
            <a:ext cx="6654800" cy="0"/>
          </a:xfrm>
          <a:prstGeom prst="line">
            <a:avLst/>
          </a:prstGeom>
          <a:noFill/>
          <a:ln w="6350">
            <a:solidFill>
              <a:srgbClr val="D9D7DD"/>
            </a:solidFill>
            <a:prstDash val="solid"/>
          </a:ln>
        </p:spPr>
      </p:sp>
      <p:sp>
        <p:nvSpPr>
          <p:cNvPr id="7" name="Text 5"/>
          <p:cNvSpPr/>
          <p:nvPr/>
        </p:nvSpPr>
        <p:spPr>
          <a:xfrm>
            <a:off x="4724400" y="2474664"/>
            <a:ext cx="144780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Luna</a:t>
            </a:r>
            <a:endParaRPr lang="en-US" sz="2200" dirty="0"/>
          </a:p>
        </p:txBody>
      </p:sp>
      <p:sp>
        <p:nvSpPr>
          <p:cNvPr id="8" name="Text 6"/>
          <p:cNvSpPr/>
          <p:nvPr/>
        </p:nvSpPr>
        <p:spPr>
          <a:xfrm>
            <a:off x="6324600" y="2582614"/>
            <a:ext cx="3888481"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Quick</a:t>
            </a:r>
            <a:endParaRPr lang="en-US" sz="1400" dirty="0"/>
          </a:p>
        </p:txBody>
      </p:sp>
      <p:sp>
        <p:nvSpPr>
          <p:cNvPr id="9" name="Text 7"/>
          <p:cNvSpPr/>
          <p:nvPr/>
        </p:nvSpPr>
        <p:spPr>
          <a:xfrm>
            <a:off x="10303024" y="2554039"/>
            <a:ext cx="1126976"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71719"/>
                </a:solidFill>
                <a:latin typeface="Geist" pitchFamily="34" charset="0"/>
                <a:ea typeface="Geist" pitchFamily="34" charset="-122"/>
                <a:cs typeface="Geist" pitchFamily="34" charset="-120"/>
              </a:rPr>
              <a:t>350–3,000</a:t>
            </a:r>
            <a:endParaRPr lang="en-US" sz="1600" dirty="0"/>
          </a:p>
        </p:txBody>
      </p:sp>
      <p:sp>
        <p:nvSpPr>
          <p:cNvPr id="10" name="Shape 8"/>
          <p:cNvSpPr/>
          <p:nvPr/>
        </p:nvSpPr>
        <p:spPr>
          <a:xfrm>
            <a:off x="4724400" y="3021360"/>
            <a:ext cx="6654800" cy="0"/>
          </a:xfrm>
          <a:prstGeom prst="line">
            <a:avLst/>
          </a:prstGeom>
          <a:noFill/>
          <a:ln w="6350">
            <a:solidFill>
              <a:srgbClr val="D9D7DD"/>
            </a:solidFill>
            <a:prstDash val="solid"/>
          </a:ln>
        </p:spPr>
      </p:sp>
      <p:sp>
        <p:nvSpPr>
          <p:cNvPr id="11" name="Text 9"/>
          <p:cNvSpPr/>
          <p:nvPr/>
        </p:nvSpPr>
        <p:spPr>
          <a:xfrm>
            <a:off x="4724400" y="3176935"/>
            <a:ext cx="144780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Sol</a:t>
            </a:r>
            <a:endParaRPr lang="en-US" sz="2200" dirty="0"/>
          </a:p>
        </p:txBody>
      </p:sp>
      <p:sp>
        <p:nvSpPr>
          <p:cNvPr id="12" name="Text 10"/>
          <p:cNvSpPr/>
          <p:nvPr/>
        </p:nvSpPr>
        <p:spPr>
          <a:xfrm>
            <a:off x="6324600" y="3284885"/>
            <a:ext cx="4320665"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Daily driver</a:t>
            </a:r>
            <a:endParaRPr lang="en-US" sz="1400" dirty="0"/>
          </a:p>
        </p:txBody>
      </p:sp>
      <p:sp>
        <p:nvSpPr>
          <p:cNvPr id="13" name="Text 11"/>
          <p:cNvSpPr/>
          <p:nvPr/>
        </p:nvSpPr>
        <p:spPr>
          <a:xfrm>
            <a:off x="10722620" y="3256310"/>
            <a:ext cx="70738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71719"/>
                </a:solidFill>
                <a:latin typeface="Geist" pitchFamily="34" charset="0"/>
                <a:ea typeface="Geist" pitchFamily="34" charset="-122"/>
                <a:cs typeface="Geist" pitchFamily="34" charset="-120"/>
              </a:rPr>
              <a:t>15–160</a:t>
            </a:r>
            <a:endParaRPr lang="en-US" sz="1600" dirty="0"/>
          </a:p>
        </p:txBody>
      </p:sp>
      <p:sp>
        <p:nvSpPr>
          <p:cNvPr id="14" name="Shape 12"/>
          <p:cNvSpPr/>
          <p:nvPr/>
        </p:nvSpPr>
        <p:spPr>
          <a:xfrm>
            <a:off x="4724400" y="3723630"/>
            <a:ext cx="6654800" cy="0"/>
          </a:xfrm>
          <a:prstGeom prst="line">
            <a:avLst/>
          </a:prstGeom>
          <a:noFill/>
          <a:ln w="6350">
            <a:solidFill>
              <a:srgbClr val="D9D7DD"/>
            </a:solidFill>
            <a:prstDash val="solid"/>
          </a:ln>
        </p:spPr>
      </p:sp>
      <p:sp>
        <p:nvSpPr>
          <p:cNvPr id="15" name="Shape 13"/>
          <p:cNvSpPr/>
          <p:nvPr/>
        </p:nvSpPr>
        <p:spPr>
          <a:xfrm>
            <a:off x="4724400" y="4425900"/>
            <a:ext cx="6654800" cy="0"/>
          </a:xfrm>
          <a:prstGeom prst="line">
            <a:avLst/>
          </a:prstGeom>
          <a:noFill/>
          <a:ln w="6350">
            <a:solidFill>
              <a:srgbClr val="D9D7DD"/>
            </a:solidFill>
            <a:prstDash val="solid"/>
          </a:ln>
        </p:spPr>
      </p:sp>
      <p:sp>
        <p:nvSpPr>
          <p:cNvPr id="16" name="Text 14"/>
          <p:cNvSpPr/>
          <p:nvPr/>
        </p:nvSpPr>
        <p:spPr>
          <a:xfrm>
            <a:off x="4724400" y="3879205"/>
            <a:ext cx="144780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Astra</a:t>
            </a:r>
            <a:endParaRPr lang="en-US" sz="2200" dirty="0"/>
          </a:p>
        </p:txBody>
      </p:sp>
      <p:sp>
        <p:nvSpPr>
          <p:cNvPr id="17" name="Text 15"/>
          <p:cNvSpPr/>
          <p:nvPr/>
        </p:nvSpPr>
        <p:spPr>
          <a:xfrm>
            <a:off x="6324600" y="3987155"/>
            <a:ext cx="4482491"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Hardest jobs</a:t>
            </a:r>
            <a:endParaRPr lang="en-US" sz="1400" dirty="0"/>
          </a:p>
        </p:txBody>
      </p:sp>
      <p:sp>
        <p:nvSpPr>
          <p:cNvPr id="18" name="Text 16"/>
          <p:cNvSpPr/>
          <p:nvPr/>
        </p:nvSpPr>
        <p:spPr>
          <a:xfrm>
            <a:off x="10879733" y="3958580"/>
            <a:ext cx="550267"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71719"/>
                </a:solidFill>
                <a:latin typeface="Geist" pitchFamily="34" charset="0"/>
                <a:ea typeface="Geist" pitchFamily="34" charset="-122"/>
                <a:cs typeface="Geist" pitchFamily="34" charset="-120"/>
              </a:rPr>
              <a:t>5–45</a:t>
            </a:r>
            <a:endParaRPr lang="en-US" sz="1600" dirty="0"/>
          </a:p>
        </p:txBody>
      </p:sp>
      <p:sp>
        <p:nvSpPr>
          <p:cNvPr id="19" name="Text 17"/>
          <p:cNvSpPr/>
          <p:nvPr/>
        </p:nvSpPr>
        <p:spPr>
          <a:xfrm>
            <a:off x="4524756" y="4530675"/>
            <a:ext cx="6854444"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messages per 5 hours on Plus</a:t>
            </a:r>
            <a:endParaRPr lang="en-US" sz="1200" dirty="0"/>
          </a:p>
        </p:txBody>
      </p:sp>
      <p:sp>
        <p:nvSpPr>
          <p:cNvPr id="20" name="Shape 18"/>
          <p:cNvSpPr/>
          <p:nvPr/>
        </p:nvSpPr>
        <p:spPr>
          <a:xfrm>
            <a:off x="812800" y="5429895"/>
            <a:ext cx="10566400" cy="0"/>
          </a:xfrm>
          <a:prstGeom prst="line">
            <a:avLst/>
          </a:prstGeom>
          <a:noFill/>
          <a:ln w="6350">
            <a:solidFill>
              <a:srgbClr val="D9D7DD"/>
            </a:solidFill>
            <a:prstDash val="solid"/>
          </a:ln>
        </p:spPr>
      </p:sp>
      <p:pic>
        <p:nvPicPr>
          <p:cNvPr id="21"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22" name="Text 19"/>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Ignore the menu for now.</a:t>
            </a:r>
            <a:endParaRPr lang="en-US" sz="1400" dirty="0"/>
          </a:p>
        </p:txBody>
      </p:sp>
      <p:pic>
        <p:nvPicPr>
          <p:cNvPr id="23"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24" name="Text 20"/>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Pick it before you start.</a:t>
            </a:r>
            <a:endParaRPr lang="en-US" sz="1400" dirty="0"/>
          </a:p>
        </p:txBody>
      </p:sp>
      <p:pic>
        <p:nvPicPr>
          <p:cNvPr id="25"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26" name="Text 21"/>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Astra burns 3× faster.</a:t>
            </a:r>
            <a:endParaRPr lang="en-US" sz="1400" dirty="0"/>
          </a:p>
        </p:txBody>
      </p:sp>
      <p:sp>
        <p:nvSpPr>
          <p:cNvPr id="27" name="Text 2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OpenAI estimates for GPT-6 Luna, GPT-6.1 Sol and GPT-6 Astra · learn.chatgpt.com/docs/pricing</a:t>
            </a:r>
            <a:endParaRPr lang="en-US" sz="1200" dirty="0"/>
          </a:p>
        </p:txBody>
      </p:sp>
      <p:sp>
        <p:nvSpPr>
          <p:cNvPr id="28" name="Text 2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03 / Limits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Two meters. One pot.</a:t>
            </a:r>
            <a:endParaRPr lang="en-US" sz="3600" dirty="0"/>
          </a:p>
        </p:txBody>
      </p:sp>
      <p:sp>
        <p:nvSpPr>
          <p:cNvPr id="4" name="Text 2"/>
          <p:cNvSpPr/>
          <p:nvPr/>
        </p:nvSpPr>
        <p:spPr>
          <a:xfrm>
            <a:off x="812800" y="2704455"/>
            <a:ext cx="6592824" cy="381000"/>
          </a:xfrm>
          <a:prstGeom prst="rect">
            <a:avLst/>
          </a:prstGeom>
          <a:noFill/>
          <a:ln/>
        </p:spPr>
        <p:txBody>
          <a:bodyPr wrap="square" lIns="0" tIns="0" rIns="0" bIns="0" rtlCol="0" anchor="t">
            <a:normAutofit/>
          </a:bodyPr>
          <a:lstStyle/>
          <a:p>
            <a:pPr algn="l" indent="0" marL="0">
              <a:lnSpc>
                <a:spcPts val="2800"/>
              </a:lnSpc>
              <a:buNone/>
            </a:pPr>
            <a:r>
              <a:rPr lang="en-US" sz="2000" spc="-25" kern="0" dirty="0">
                <a:solidFill>
                  <a:srgbClr val="171719"/>
                </a:solidFill>
                <a:latin typeface="Geist" pitchFamily="34" charset="0"/>
                <a:ea typeface="Geist" pitchFamily="34" charset="-122"/>
                <a:cs typeface="Geist" pitchFamily="34" charset="-120"/>
              </a:rPr>
              <a:t>Every 5 hours</a:t>
            </a:r>
            <a:endParaRPr lang="en-US" sz="2000" dirty="0"/>
          </a:p>
        </p:txBody>
      </p:sp>
      <p:sp>
        <p:nvSpPr>
          <p:cNvPr id="5" name="Shape 3"/>
          <p:cNvSpPr/>
          <p:nvPr/>
        </p:nvSpPr>
        <p:spPr>
          <a:xfrm>
            <a:off x="812800" y="3174355"/>
            <a:ext cx="6400800" cy="177800"/>
          </a:xfrm>
          <a:prstGeom prst="roundRect">
            <a:avLst>
              <a:gd name="adj" fmla="val 50000"/>
            </a:avLst>
          </a:prstGeom>
          <a:solidFill>
            <a:srgbClr val="E3E1E7"/>
          </a:solidFill>
          <a:ln/>
        </p:spPr>
      </p:sp>
      <p:sp>
        <p:nvSpPr>
          <p:cNvPr id="6" name="Shape 4"/>
          <p:cNvSpPr/>
          <p:nvPr/>
        </p:nvSpPr>
        <p:spPr>
          <a:xfrm>
            <a:off x="812800" y="3174355"/>
            <a:ext cx="6400800" cy="177800"/>
          </a:xfrm>
          <a:prstGeom prst="roundRect">
            <a:avLst>
              <a:gd name="adj" fmla="val 50000"/>
            </a:avLst>
          </a:prstGeom>
          <a:solidFill>
            <a:srgbClr val="232323"/>
          </a:solidFill>
          <a:ln/>
        </p:spPr>
      </p:sp>
      <p:sp>
        <p:nvSpPr>
          <p:cNvPr id="7" name="Text 5"/>
          <p:cNvSpPr/>
          <p:nvPr/>
        </p:nvSpPr>
        <p:spPr>
          <a:xfrm>
            <a:off x="812800" y="3707755"/>
            <a:ext cx="6592824" cy="381000"/>
          </a:xfrm>
          <a:prstGeom prst="rect">
            <a:avLst/>
          </a:prstGeom>
          <a:noFill/>
          <a:ln/>
        </p:spPr>
        <p:txBody>
          <a:bodyPr wrap="square" lIns="0" tIns="0" rIns="0" bIns="0" rtlCol="0" anchor="t">
            <a:normAutofit/>
          </a:bodyPr>
          <a:lstStyle/>
          <a:p>
            <a:pPr algn="l" indent="0" marL="0">
              <a:lnSpc>
                <a:spcPts val="2800"/>
              </a:lnSpc>
              <a:buNone/>
            </a:pPr>
            <a:r>
              <a:rPr lang="en-US" sz="2000" spc="-25" kern="0" dirty="0">
                <a:solidFill>
                  <a:srgbClr val="171719"/>
                </a:solidFill>
                <a:latin typeface="Geist" pitchFamily="34" charset="0"/>
                <a:ea typeface="Geist" pitchFamily="34" charset="-122"/>
                <a:cs typeface="Geist" pitchFamily="34" charset="-120"/>
              </a:rPr>
              <a:t>Every week</a:t>
            </a:r>
            <a:endParaRPr lang="en-US" sz="2000" dirty="0"/>
          </a:p>
        </p:txBody>
      </p:sp>
      <p:sp>
        <p:nvSpPr>
          <p:cNvPr id="8" name="Shape 6"/>
          <p:cNvSpPr/>
          <p:nvPr/>
        </p:nvSpPr>
        <p:spPr>
          <a:xfrm>
            <a:off x="812800" y="4177655"/>
            <a:ext cx="6400800" cy="177800"/>
          </a:xfrm>
          <a:prstGeom prst="roundRect">
            <a:avLst>
              <a:gd name="adj" fmla="val 50000"/>
            </a:avLst>
          </a:prstGeom>
          <a:solidFill>
            <a:srgbClr val="E3E1E7"/>
          </a:solidFill>
          <a:ln/>
        </p:spPr>
      </p:sp>
      <p:sp>
        <p:nvSpPr>
          <p:cNvPr id="9" name="Shape 7"/>
          <p:cNvSpPr/>
          <p:nvPr/>
        </p:nvSpPr>
        <p:spPr>
          <a:xfrm>
            <a:off x="812800" y="4177655"/>
            <a:ext cx="6400800" cy="177800"/>
          </a:xfrm>
          <a:prstGeom prst="roundRect">
            <a:avLst>
              <a:gd name="adj" fmla="val 50000"/>
            </a:avLst>
          </a:prstGeom>
          <a:solidFill>
            <a:srgbClr val="00AB44"/>
          </a:solidFill>
          <a:ln/>
        </p:spPr>
      </p:sp>
      <p:sp>
        <p:nvSpPr>
          <p:cNvPr id="10" name="Shape 8"/>
          <p:cNvSpPr/>
          <p:nvPr/>
        </p:nvSpPr>
        <p:spPr>
          <a:xfrm>
            <a:off x="7823200" y="2907060"/>
            <a:ext cx="3556000" cy="1245791"/>
          </a:xfrm>
          <a:prstGeom prst="roundRect">
            <a:avLst>
              <a:gd name="adj" fmla="val 12233"/>
            </a:avLst>
          </a:prstGeom>
          <a:solidFill>
            <a:srgbClr val="F0F0EE"/>
          </a:solidFill>
          <a:ln/>
        </p:spPr>
      </p:sp>
      <p:sp>
        <p:nvSpPr>
          <p:cNvPr id="11" name="Text 9"/>
          <p:cNvSpPr/>
          <p:nvPr/>
        </p:nvSpPr>
        <p:spPr>
          <a:xfrm>
            <a:off x="8128000" y="3211860"/>
            <a:ext cx="30347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Check yours</a:t>
            </a:r>
            <a:endParaRPr lang="en-US" sz="1200" dirty="0"/>
          </a:p>
        </p:txBody>
      </p:sp>
      <p:sp>
        <p:nvSpPr>
          <p:cNvPr id="12" name="Text 10"/>
          <p:cNvSpPr/>
          <p:nvPr/>
        </p:nvSpPr>
        <p:spPr>
          <a:xfrm>
            <a:off x="8128000" y="3526780"/>
            <a:ext cx="3034792" cy="346670"/>
          </a:xfrm>
          <a:prstGeom prst="rect">
            <a:avLst/>
          </a:prstGeom>
          <a:noFill/>
          <a:ln/>
        </p:spPr>
        <p:txBody>
          <a:bodyPr wrap="square" lIns="0" tIns="0" rIns="0" bIns="0" rtlCol="0" anchor="t">
            <a:normAutofit/>
          </a:bodyPr>
          <a:lstStyle/>
          <a:p>
            <a:pPr algn="l" indent="0" marL="0">
              <a:lnSpc>
                <a:spcPts val="2530"/>
              </a:lnSpc>
              <a:buNone/>
            </a:pPr>
            <a:r>
              <a:rPr lang="en-US" sz="2200" spc="-50" kern="0" dirty="0">
                <a:solidFill>
                  <a:srgbClr val="171719"/>
                </a:solidFill>
                <a:latin typeface="Geist" pitchFamily="34" charset="0"/>
                <a:ea typeface="Geist" pitchFamily="34" charset="-122"/>
                <a:cs typeface="Geist" pitchFamily="34" charset="-120"/>
              </a:rPr>
              <a:t>Settings → Usage</a:t>
            </a:r>
            <a:endParaRPr lang="en-US" sz="2200" dirty="0"/>
          </a:p>
        </p:txBody>
      </p:sp>
      <p:sp>
        <p:nvSpPr>
          <p:cNvPr id="13" name="Shape 11"/>
          <p:cNvSpPr/>
          <p:nvPr/>
        </p:nvSpPr>
        <p:spPr>
          <a:xfrm>
            <a:off x="812800" y="5429895"/>
            <a:ext cx="10566400" cy="0"/>
          </a:xfrm>
          <a:prstGeom prst="line">
            <a:avLst/>
          </a:prstGeom>
          <a:noFill/>
          <a:ln w="6350">
            <a:solidFill>
              <a:srgbClr val="E3E1E7"/>
            </a:solidFill>
            <a:prstDash val="solid"/>
          </a:ln>
        </p:spPr>
      </p:sp>
      <p:pic>
        <p:nvPicPr>
          <p:cNvPr id="14"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5" name="Text 12"/>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Run out? It refills.</a:t>
            </a:r>
            <a:endParaRPr lang="en-US" sz="1400" dirty="0"/>
          </a:p>
        </p:txBody>
      </p:sp>
      <p:pic>
        <p:nvPicPr>
          <p:cNvPr id="16"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7" name="Text 13"/>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Work and Codex share it.</a:t>
            </a:r>
            <a:endParaRPr lang="en-US" sz="1400" dirty="0"/>
          </a:p>
        </p:txBody>
      </p:sp>
      <p:pic>
        <p:nvPicPr>
          <p:cNvPr id="18"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9" name="Text 14"/>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a:t>
            </a:r>
            <a:r>
              <a:rPr lang="en-US" sz="1400" dirty="0">
                <a:solidFill>
                  <a:srgbClr val="171719"/>
                </a:solidFill>
                <a:latin typeface="Geist" pitchFamily="34" charset="0"/>
                <a:ea typeface="Geist" pitchFamily="34" charset="-122"/>
                <a:cs typeface="Geist" pitchFamily="34" charset="-120"/>
              </a:rPr>
              <a:t>/status</a:t>
            </a:r>
            <a:r>
              <a:rPr lang="en-US" sz="1400" dirty="0">
                <a:solidFill>
                  <a:srgbClr val="171719"/>
                </a:solidFill>
                <a:latin typeface="Geist" pitchFamily="34" charset="0"/>
                <a:ea typeface="Geist" pitchFamily="34" charset="-122"/>
                <a:cs typeface="Geist" pitchFamily="34" charset="-120"/>
              </a:rPr>
              <a:t> mid-task.</a:t>
            </a:r>
            <a:endParaRPr lang="en-US" sz="1400" dirty="0"/>
          </a:p>
        </p:txBody>
      </p:sp>
      <p:sp>
        <p:nvSpPr>
          <p:cNvPr id="20" name="Text 1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Meters are illustrative · learn.chatgpt.com/docs/pricing</a:t>
            </a:r>
            <a:endParaRPr lang="en-US" sz="1200" dirty="0"/>
          </a:p>
        </p:txBody>
      </p:sp>
      <p:sp>
        <p:nvSpPr>
          <p:cNvPr id="21" name="Text 1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03 / Insider tip</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FCFCFC"/>
                </a:solidFill>
                <a:latin typeface="Geist" pitchFamily="34" charset="0"/>
                <a:ea typeface="Geist" pitchFamily="34" charset="-122"/>
                <a:cs typeface="Geist" pitchFamily="34" charset="-120"/>
              </a:rPr>
              <a:t>Meet Tibo.</a:t>
            </a:r>
            <a:endParaRPr lang="en-US" sz="3600" dirty="0"/>
          </a:p>
        </p:txBody>
      </p:sp>
      <p:sp>
        <p:nvSpPr>
          <p:cNvPr id="4" name="Text 2"/>
          <p:cNvSpPr/>
          <p:nvPr/>
        </p:nvSpPr>
        <p:spPr>
          <a:xfrm>
            <a:off x="812800" y="2544465"/>
            <a:ext cx="6697472" cy="1544290"/>
          </a:xfrm>
          <a:prstGeom prst="rect">
            <a:avLst/>
          </a:prstGeom>
          <a:noFill/>
          <a:ln/>
        </p:spPr>
        <p:txBody>
          <a:bodyPr wrap="square" lIns="0" tIns="0" rIns="0" bIns="0" rtlCol="0" anchor="t">
            <a:normAutofit/>
          </a:bodyPr>
          <a:lstStyle/>
          <a:p>
            <a:pPr algn="l" indent="0" marL="0">
              <a:lnSpc>
                <a:spcPts val="11960"/>
              </a:lnSpc>
              <a:buNone/>
            </a:pPr>
            <a:r>
              <a:rPr lang="en-US" sz="13000" spc="-500" kern="0" dirty="0">
                <a:solidFill>
                  <a:srgbClr val="FCFCFC"/>
                </a:solidFill>
                <a:latin typeface="Geist" pitchFamily="34" charset="0"/>
                <a:ea typeface="Geist" pitchFamily="34" charset="-122"/>
                <a:cs typeface="Geist" pitchFamily="34" charset="-120"/>
              </a:rPr>
              <a:t>60+</a:t>
            </a:r>
            <a:endParaRPr lang="en-US" sz="13000" dirty="0"/>
          </a:p>
        </p:txBody>
      </p:sp>
      <p:sp>
        <p:nvSpPr>
          <p:cNvPr id="5" name="Text 3"/>
          <p:cNvSpPr/>
          <p:nvPr/>
        </p:nvSpPr>
        <p:spPr>
          <a:xfrm>
            <a:off x="812800" y="4164955"/>
            <a:ext cx="6697472" cy="375890"/>
          </a:xfrm>
          <a:prstGeom prst="rect">
            <a:avLst/>
          </a:prstGeom>
          <a:noFill/>
          <a:ln/>
        </p:spPr>
        <p:txBody>
          <a:bodyPr wrap="square" lIns="0" tIns="0" rIns="0" bIns="0" rtlCol="0" anchor="t">
            <a:normAutofit/>
          </a:bodyPr>
          <a:lstStyle/>
          <a:p>
            <a:pPr algn="l" indent="0" marL="0">
              <a:lnSpc>
                <a:spcPts val="2760"/>
              </a:lnSpc>
              <a:buNone/>
            </a:pPr>
            <a:r>
              <a:rPr lang="en-US" sz="2400" spc="-75" kern="0" dirty="0">
                <a:solidFill>
                  <a:srgbClr val="FCFCFC"/>
                </a:solidFill>
                <a:latin typeface="Geist" pitchFamily="34" charset="0"/>
                <a:ea typeface="Geist" pitchFamily="34" charset="-122"/>
                <a:cs typeface="Geist" pitchFamily="34" charset="-120"/>
              </a:rPr>
              <a:t>limit resets since 2025.</a:t>
            </a:r>
            <a:endParaRPr lang="en-US" sz="2400" dirty="0"/>
          </a:p>
        </p:txBody>
      </p:sp>
      <p:sp>
        <p:nvSpPr>
          <p:cNvPr id="6" name="Text 4"/>
          <p:cNvSpPr/>
          <p:nvPr/>
        </p:nvSpPr>
        <p:spPr>
          <a:xfrm>
            <a:off x="7823200" y="3941465"/>
            <a:ext cx="366268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A3A1AA"/>
                </a:solidFill>
                <a:latin typeface="Geist" pitchFamily="34" charset="0"/>
                <a:ea typeface="Geist" pitchFamily="34" charset="-122"/>
                <a:cs typeface="Geist" pitchFamily="34" charset="-120"/>
              </a:rPr>
              <a:t>Tibo Sottiaux leads Codex at OpenAI. Follow @thsottiaux.</a:t>
            </a:r>
            <a:endParaRPr lang="en-US" sz="1400" dirty="0"/>
          </a:p>
        </p:txBody>
      </p:sp>
      <p:sp>
        <p:nvSpPr>
          <p:cNvPr id="7" name="Shape 5"/>
          <p:cNvSpPr/>
          <p:nvPr/>
        </p:nvSpPr>
        <p:spPr>
          <a:xfrm>
            <a:off x="812800" y="5429895"/>
            <a:ext cx="10566400" cy="0"/>
          </a:xfrm>
          <a:prstGeom prst="line">
            <a:avLst/>
          </a:prstGeom>
          <a:noFill/>
          <a:ln w="6350">
            <a:solidFill>
              <a:srgbClr val="2C2C30"/>
            </a:solidFill>
            <a:prstDash val="solid"/>
          </a:ln>
        </p:spPr>
      </p:sp>
      <p:pic>
        <p:nvPicPr>
          <p:cNvPr id="8"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9" name="Text 6"/>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New ·</a:t>
            </a:r>
            <a:r>
              <a:rPr lang="en-US" sz="1400" dirty="0">
                <a:solidFill>
                  <a:srgbClr val="FCFCFC"/>
                </a:solidFill>
                <a:latin typeface="Geist" pitchFamily="34" charset="0"/>
                <a:ea typeface="Geist" pitchFamily="34" charset="-122"/>
                <a:cs typeface="Geist" pitchFamily="34" charset="-120"/>
              </a:rPr>
              <a:t> Limits reset. Often early.</a:t>
            </a:r>
            <a:endParaRPr lang="en-US" sz="1400" dirty="0"/>
          </a:p>
        </p:txBody>
      </p:sp>
      <p:pic>
        <p:nvPicPr>
          <p:cNvPr id="10"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1" name="Text 7"/>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Tried ·</a:t>
            </a:r>
            <a:r>
              <a:rPr lang="en-US" sz="1400" dirty="0">
                <a:solidFill>
                  <a:srgbClr val="FCFCFC"/>
                </a:solidFill>
                <a:latin typeface="Geist" pitchFamily="34" charset="0"/>
                <a:ea typeface="Geist" pitchFamily="34" charset="-122"/>
                <a:cs typeface="Geist" pitchFamily="34" charset="-120"/>
              </a:rPr>
              <a:t> Banked resets wait for you.</a:t>
            </a:r>
            <a:endParaRPr lang="en-US" sz="1400" dirty="0"/>
          </a:p>
        </p:txBody>
      </p:sp>
      <p:pic>
        <p:nvPicPr>
          <p:cNvPr id="12"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3" name="Text 8"/>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Daily ·</a:t>
            </a:r>
            <a:r>
              <a:rPr lang="en-US" sz="1400" dirty="0">
                <a:solidFill>
                  <a:srgbClr val="FCFCFC"/>
                </a:solidFill>
                <a:latin typeface="Geist" pitchFamily="34" charset="0"/>
                <a:ea typeface="Geist" pitchFamily="34" charset="-122"/>
                <a:cs typeface="Geist" pitchFamily="34" charset="-120"/>
              </a:rPr>
              <a:t> Spend one only when empty.</a:t>
            </a:r>
            <a:endParaRPr lang="en-US" sz="1400" dirty="0"/>
          </a:p>
        </p:txBody>
      </p:sp>
      <p:sp>
        <p:nvSpPr>
          <p:cNvPr id="14" name="Text 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Sources: OpenAI Help, “How banked Codex resets work” · opentherank.com/codex-reset</a:t>
            </a:r>
            <a:endParaRPr lang="en-US" sz="1200" dirty="0"/>
          </a:p>
        </p:txBody>
      </p:sp>
      <p:sp>
        <p:nvSpPr>
          <p:cNvPr id="15"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1AA"/>
                </a:solidFill>
                <a:latin typeface="Geist" pitchFamily="34" charset="0"/>
                <a:ea typeface="Geist" pitchFamily="34" charset="-122"/>
                <a:cs typeface="Geist"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04 / Appshots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Show what you mean.</a:t>
            </a:r>
            <a:endParaRPr lang="en-US" sz="3600" dirty="0"/>
          </a:p>
        </p:txBody>
      </p:sp>
      <p:sp>
        <p:nvSpPr>
          <p:cNvPr id="4" name="Text 2"/>
          <p:cNvSpPr/>
          <p:nvPr/>
        </p:nvSpPr>
        <p:spPr>
          <a:xfrm>
            <a:off x="819150" y="3041005"/>
            <a:ext cx="1372741" cy="551160"/>
          </a:xfrm>
          <a:prstGeom prst="roundRect">
            <a:avLst>
              <a:gd name="adj" fmla="val 17282"/>
            </a:avLst>
          </a:prstGeom>
          <a:solidFill>
            <a:srgbClr val="FCFCFC"/>
          </a:solidFill>
          <a:ln w="12700">
            <a:solidFill>
              <a:srgbClr val="171719"/>
            </a:solidFill>
            <a:prstDash val="solid"/>
          </a:ln>
          <a:effectLst>
            <a:outerShdw sx="100000" sy="100000" kx="0" ky="0" algn="bl" rotWithShape="0" blurRad="0" dist="38100" dir="5400000">
              <a:srgbClr val="171719">
                <a:alpha val="100000"/>
              </a:srgbClr>
            </a:outerShdw>
          </a:effectLst>
        </p:spPr>
        <p:txBody>
          <a:bodyPr wrap="none" lIns="0" tIns="0" rIns="0" bIns="0" rtlCol="0" anchor="ctr">
            <a:normAutofit/>
          </a:bodyPr>
          <a:lstStyle/>
          <a:p>
            <a:pPr algn="ctr" indent="0" marL="0">
              <a:lnSpc>
                <a:spcPts val="2240"/>
              </a:lnSpc>
              <a:buNone/>
            </a:pPr>
            <a:r>
              <a:rPr lang="en-US" sz="1600" dirty="0">
                <a:solidFill>
                  <a:srgbClr val="171719"/>
                </a:solidFill>
                <a:latin typeface="Geist" pitchFamily="34" charset="0"/>
                <a:ea typeface="Geist" pitchFamily="34" charset="-122"/>
                <a:cs typeface="Geist" pitchFamily="34" charset="-120"/>
              </a:rPr>
              <a:t>Command</a:t>
            </a:r>
            <a:endParaRPr lang="en-US" sz="1600" dirty="0"/>
          </a:p>
        </p:txBody>
      </p:sp>
      <p:sp>
        <p:nvSpPr>
          <p:cNvPr id="5" name="Text 3"/>
          <p:cNvSpPr/>
          <p:nvPr/>
        </p:nvSpPr>
        <p:spPr>
          <a:xfrm>
            <a:off x="2325241" y="3138785"/>
            <a:ext cx="192534"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67656D"/>
                </a:solidFill>
                <a:latin typeface="Geist" pitchFamily="34" charset="0"/>
                <a:ea typeface="Geist" pitchFamily="34" charset="-122"/>
                <a:cs typeface="Geist" pitchFamily="34" charset="-120"/>
              </a:rPr>
              <a:t>+</a:t>
            </a:r>
            <a:endParaRPr lang="en-US" sz="2000" dirty="0"/>
          </a:p>
        </p:txBody>
      </p:sp>
      <p:sp>
        <p:nvSpPr>
          <p:cNvPr id="6" name="Text 4"/>
          <p:cNvSpPr/>
          <p:nvPr/>
        </p:nvSpPr>
        <p:spPr>
          <a:xfrm>
            <a:off x="2600325" y="3041005"/>
            <a:ext cx="1372741" cy="551160"/>
          </a:xfrm>
          <a:prstGeom prst="roundRect">
            <a:avLst>
              <a:gd name="adj" fmla="val 17282"/>
            </a:avLst>
          </a:prstGeom>
          <a:solidFill>
            <a:srgbClr val="FCFCFC"/>
          </a:solidFill>
          <a:ln w="12700">
            <a:solidFill>
              <a:srgbClr val="171719"/>
            </a:solidFill>
            <a:prstDash val="solid"/>
          </a:ln>
          <a:effectLst>
            <a:outerShdw sx="100000" sy="100000" kx="0" ky="0" algn="bl" rotWithShape="0" blurRad="0" dist="38100" dir="5400000">
              <a:srgbClr val="171719">
                <a:alpha val="100000"/>
              </a:srgbClr>
            </a:outerShdw>
          </a:effectLst>
        </p:spPr>
        <p:txBody>
          <a:bodyPr wrap="none" lIns="0" tIns="0" rIns="0" bIns="0" rtlCol="0" anchor="ctr">
            <a:normAutofit/>
          </a:bodyPr>
          <a:lstStyle/>
          <a:p>
            <a:pPr algn="ctr" indent="0" marL="0">
              <a:lnSpc>
                <a:spcPts val="2240"/>
              </a:lnSpc>
              <a:buNone/>
            </a:pPr>
            <a:r>
              <a:rPr lang="en-US" sz="1600" dirty="0">
                <a:solidFill>
                  <a:srgbClr val="171719"/>
                </a:solidFill>
                <a:latin typeface="Geist" pitchFamily="34" charset="0"/>
                <a:ea typeface="Geist" pitchFamily="34" charset="-122"/>
                <a:cs typeface="Geist" pitchFamily="34" charset="-120"/>
              </a:rPr>
              <a:t>Command</a:t>
            </a:r>
            <a:endParaRPr lang="en-US" sz="1600" dirty="0"/>
          </a:p>
        </p:txBody>
      </p:sp>
      <p:sp>
        <p:nvSpPr>
          <p:cNvPr id="7" name="Text 5"/>
          <p:cNvSpPr/>
          <p:nvPr/>
        </p:nvSpPr>
        <p:spPr>
          <a:xfrm>
            <a:off x="812800" y="3776315"/>
            <a:ext cx="340106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Both at once. Windows: both Alt keys.</a:t>
            </a:r>
            <a:endParaRPr lang="en-US" sz="1400" dirty="0"/>
          </a:p>
        </p:txBody>
      </p:sp>
      <p:sp>
        <p:nvSpPr>
          <p:cNvPr id="8" name="Shape 6"/>
          <p:cNvSpPr/>
          <p:nvPr/>
        </p:nvSpPr>
        <p:spPr>
          <a:xfrm>
            <a:off x="4572000" y="2131070"/>
            <a:ext cx="6807200" cy="2797770"/>
          </a:xfrm>
          <a:prstGeom prst="roundRect">
            <a:avLst>
              <a:gd name="adj" fmla="val 5447"/>
            </a:avLst>
          </a:prstGeom>
          <a:solidFill>
            <a:srgbClr val="F0F0EE"/>
          </a:solidFill>
          <a:ln/>
        </p:spPr>
      </p:sp>
      <p:pic>
        <p:nvPicPr>
          <p:cNvPr id="9" name="Image 0" descr="ChatGPT composer with an attached window capture of a budget spreadsheet and the request to summarise budget trends">    </p:cNvPr>
          <p:cNvPicPr>
            <a:picLocks noChangeAspect="1"/>
          </p:cNvPicPr>
          <p:nvPr/>
        </p:nvPicPr>
        <p:blipFill>
          <a:blip r:embed="rId1"/>
          <a:srcRect l="-8" r="-8" t="0" b="0"/>
          <a:stretch/>
        </p:blipFill>
        <p:spPr>
          <a:xfrm>
            <a:off x="4749800" y="2308870"/>
            <a:ext cx="6451600" cy="2152650"/>
          </a:xfrm>
          <a:prstGeom prst="roundRect">
            <a:avLst>
              <a:gd name="adj" fmla="val 4720"/>
            </a:avLst>
          </a:prstGeom>
        </p:spPr>
      </p:pic>
      <p:sp>
        <p:nvSpPr>
          <p:cNvPr id="10" name="Text 7"/>
          <p:cNvSpPr/>
          <p:nvPr/>
        </p:nvSpPr>
        <p:spPr>
          <a:xfrm>
            <a:off x="4749800" y="4537720"/>
            <a:ext cx="664514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Illustration: OpenAI docs</a:t>
            </a:r>
            <a:endParaRPr lang="en-US" sz="1200" dirty="0"/>
          </a:p>
        </p:txBody>
      </p:sp>
      <p:sp>
        <p:nvSpPr>
          <p:cNvPr id="11" name="Shape 8"/>
          <p:cNvSpPr/>
          <p:nvPr/>
        </p:nvSpPr>
        <p:spPr>
          <a:xfrm>
            <a:off x="812800" y="5429895"/>
            <a:ext cx="10566400" cy="0"/>
          </a:xfrm>
          <a:prstGeom prst="line">
            <a:avLst/>
          </a:prstGeom>
          <a:noFill/>
          <a:ln w="6350">
            <a:solidFill>
              <a:srgbClr val="E3E1E7"/>
            </a:solidFill>
            <a:prstDash val="solid"/>
          </a:ln>
        </p:spPr>
      </p:sp>
      <p:pic>
        <p:nvPicPr>
          <p:cNvPr id="12"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13" name="Text 9"/>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Don’t describe it. Show it.</a:t>
            </a:r>
            <a:endParaRPr lang="en-US" sz="1400" dirty="0"/>
          </a:p>
        </p:txBody>
      </p:sp>
      <p:pic>
        <p:nvPicPr>
          <p:cNvPr id="14"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15" name="Text 10"/>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It reads below the scroll.</a:t>
            </a:r>
            <a:endParaRPr lang="en-US" sz="1400" dirty="0"/>
          </a:p>
        </p:txBody>
      </p:sp>
      <p:pic>
        <p:nvPicPr>
          <p:cNvPr id="16"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17" name="Text 11"/>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Stack several in one chat.</a:t>
            </a:r>
            <a:endParaRPr lang="en-US" sz="1400" dirty="0"/>
          </a:p>
        </p:txBody>
      </p:sp>
      <p:sp>
        <p:nvSpPr>
          <p:cNvPr id="18" name="Text 1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learn.chatgpt.com/docs/appshots</a:t>
            </a:r>
            <a:endParaRPr lang="en-US" sz="1200" dirty="0"/>
          </a:p>
        </p:txBody>
      </p:sp>
      <p:sp>
        <p:nvSpPr>
          <p:cNvPr id="19"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04 / Live</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FCFCFC"/>
                </a:solidFill>
                <a:latin typeface="Geist" pitchFamily="34" charset="0"/>
                <a:ea typeface="Geist" pitchFamily="34" charset="-122"/>
                <a:cs typeface="Geist" pitchFamily="34" charset="-120"/>
              </a:rPr>
              <a:t>One window. One question.</a:t>
            </a:r>
            <a:endParaRPr lang="en-US" sz="3600" dirty="0"/>
          </a:p>
        </p:txBody>
      </p:sp>
      <p:sp>
        <p:nvSpPr>
          <p:cNvPr id="4" name="Shape 2"/>
          <p:cNvSpPr/>
          <p:nvPr/>
        </p:nvSpPr>
        <p:spPr>
          <a:xfrm>
            <a:off x="812800" y="2625775"/>
            <a:ext cx="10566400" cy="1808361"/>
          </a:xfrm>
          <a:prstGeom prst="roundRect">
            <a:avLst>
              <a:gd name="adj" fmla="val 8428"/>
            </a:avLst>
          </a:prstGeom>
          <a:solidFill>
            <a:srgbClr val="1C1C1F"/>
          </a:solidFill>
          <a:ln/>
        </p:spPr>
      </p:sp>
      <p:sp>
        <p:nvSpPr>
          <p:cNvPr id="5" name="Text 3"/>
          <p:cNvSpPr/>
          <p:nvPr/>
        </p:nvSpPr>
        <p:spPr>
          <a:xfrm>
            <a:off x="1168400" y="2981375"/>
            <a:ext cx="1015085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On our Watch &amp; learn page, press both Command keys, then ask:</a:t>
            </a:r>
            <a:endParaRPr lang="en-US" sz="1200" dirty="0"/>
          </a:p>
        </p:txBody>
      </p:sp>
      <p:sp>
        <p:nvSpPr>
          <p:cNvPr id="6" name="Text 4"/>
          <p:cNvSpPr/>
          <p:nvPr/>
        </p:nvSpPr>
        <p:spPr>
          <a:xfrm>
            <a:off x="1168400" y="3347095"/>
            <a:ext cx="10150856" cy="756841"/>
          </a:xfrm>
          <a:prstGeom prst="rect">
            <a:avLst/>
          </a:prstGeom>
          <a:noFill/>
          <a:ln/>
        </p:spPr>
        <p:txBody>
          <a:bodyPr wrap="square" lIns="0" tIns="0" rIns="0" bIns="0" rtlCol="0" anchor="t">
            <a:normAutofit/>
          </a:bodyPr>
          <a:lstStyle/>
          <a:p>
            <a:pPr algn="l" indent="0" marL="0">
              <a:lnSpc>
                <a:spcPts val="2880"/>
              </a:lnSpc>
              <a:buNone/>
            </a:pPr>
            <a:r>
              <a:rPr lang="en-US" sz="2400" spc="-50" kern="0" dirty="0">
                <a:solidFill>
                  <a:srgbClr val="FCFCFC"/>
                </a:solidFill>
                <a:latin typeface="Geist" pitchFamily="34" charset="0"/>
                <a:ea typeface="Geist" pitchFamily="34" charset="-122"/>
                <a:cs typeface="Geist" pitchFamily="34" charset="-120"/>
              </a:rPr>
              <a:t>“I have 15 minutes. Which two video moments should I watch first? Give the timestamps.”</a:t>
            </a:r>
            <a:endParaRPr lang="en-US" sz="2400" dirty="0"/>
          </a:p>
        </p:txBody>
      </p:sp>
      <p:sp>
        <p:nvSpPr>
          <p:cNvPr id="7" name="Shape 5"/>
          <p:cNvSpPr/>
          <p:nvPr/>
        </p:nvSpPr>
        <p:spPr>
          <a:xfrm>
            <a:off x="812800" y="5429895"/>
            <a:ext cx="10566400" cy="0"/>
          </a:xfrm>
          <a:prstGeom prst="line">
            <a:avLst/>
          </a:prstGeom>
          <a:noFill/>
          <a:ln w="6350">
            <a:solidFill>
              <a:srgbClr val="2C2C30"/>
            </a:solidFill>
            <a:prstDash val="solid"/>
          </a:ln>
        </p:spPr>
      </p:sp>
      <p:pic>
        <p:nvPicPr>
          <p:cNvPr id="8"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9" name="Text 6"/>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New ·</a:t>
            </a:r>
            <a:r>
              <a:rPr lang="en-US" sz="1400" dirty="0">
                <a:solidFill>
                  <a:srgbClr val="FCFCFC"/>
                </a:solidFill>
                <a:latin typeface="Geist" pitchFamily="34" charset="0"/>
                <a:ea typeface="Geist" pitchFamily="34" charset="-122"/>
                <a:cs typeface="Geist" pitchFamily="34" charset="-120"/>
              </a:rPr>
              <a:t> Show, then ask.</a:t>
            </a:r>
            <a:endParaRPr lang="en-US" sz="1400" dirty="0"/>
          </a:p>
        </p:txBody>
      </p:sp>
      <p:pic>
        <p:nvPicPr>
          <p:cNvPr id="10"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1" name="Text 7"/>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Tried ·</a:t>
            </a:r>
            <a:r>
              <a:rPr lang="en-US" sz="1400" dirty="0">
                <a:solidFill>
                  <a:srgbClr val="FCFCFC"/>
                </a:solidFill>
                <a:latin typeface="Geist" pitchFamily="34" charset="0"/>
                <a:ea typeface="Geist" pitchFamily="34" charset="-122"/>
                <a:cs typeface="Geist" pitchFamily="34" charset="-120"/>
              </a:rPr>
              <a:t> Check it against the page.</a:t>
            </a:r>
            <a:endParaRPr lang="en-US" sz="1400" dirty="0"/>
          </a:p>
        </p:txBody>
      </p:sp>
      <p:pic>
        <p:nvPicPr>
          <p:cNvPr id="12"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3" name="Text 8"/>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Daily ·</a:t>
            </a:r>
            <a:r>
              <a:rPr lang="en-US" sz="1400" dirty="0">
                <a:solidFill>
                  <a:srgbClr val="FCFCFC"/>
                </a:solidFill>
                <a:latin typeface="Geist" pitchFamily="34" charset="0"/>
                <a:ea typeface="Geist" pitchFamily="34" charset="-122"/>
                <a:cs typeface="Geist" pitchFamily="34" charset="-120"/>
              </a:rPr>
              <a:t> Docs or Gmail? Add the plugin.</a:t>
            </a:r>
            <a:endParaRPr lang="en-US" sz="1400" dirty="0"/>
          </a:p>
        </p:txBody>
      </p:sp>
      <p:sp>
        <p:nvSpPr>
          <p:cNvPr id="14" name="Text 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No permissions? Attach an ordinary screenshot instead, and say so.</a:t>
            </a:r>
            <a:endParaRPr lang="en-US" sz="1200" dirty="0"/>
          </a:p>
        </p:txBody>
      </p:sp>
      <p:sp>
        <p:nvSpPr>
          <p:cNvPr id="15"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1AA"/>
                </a:solidFill>
                <a:latin typeface="Geist" pitchFamily="34" charset="0"/>
                <a:ea typeface="Geist" pitchFamily="34" charset="-122"/>
                <a:cs typeface="Geist" pitchFamily="34" charset="-120"/>
              </a:rPr>
              <a:t>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04 / Hidden gems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Small things. Big wins.</a:t>
            </a:r>
            <a:endParaRPr lang="en-US" sz="3600" dirty="0"/>
          </a:p>
        </p:txBody>
      </p:sp>
      <p:sp>
        <p:nvSpPr>
          <p:cNvPr id="4" name="Shape 2"/>
          <p:cNvSpPr/>
          <p:nvPr/>
        </p:nvSpPr>
        <p:spPr>
          <a:xfrm>
            <a:off x="815975" y="1991916"/>
            <a:ext cx="3401467" cy="3846909"/>
          </a:xfrm>
          <a:prstGeom prst="roundRect">
            <a:avLst>
              <a:gd name="adj" fmla="val 4387"/>
            </a:avLst>
          </a:prstGeom>
          <a:solidFill>
            <a:srgbClr val="FCFCFC"/>
          </a:solidFill>
          <a:ln w="6350">
            <a:solidFill>
              <a:srgbClr val="E3E1E7"/>
            </a:solidFill>
            <a:prstDash val="solid"/>
          </a:ln>
        </p:spPr>
      </p:sp>
      <p:pic>
        <p:nvPicPr>
          <p:cNvPr id="5" name="Image 0" descr="preencoded.png">    </p:cNvPr>
          <p:cNvPicPr>
            <a:picLocks noChangeAspect="1"/>
          </p:cNvPicPr>
          <p:nvPr/>
        </p:nvPicPr>
        <p:blipFill>
          <a:blip r:embed="rId1"/>
          <a:srcRect l="0" r="0" t="0" b="0"/>
          <a:stretch/>
        </p:blipFill>
        <p:spPr>
          <a:xfrm>
            <a:off x="1123950" y="2317651"/>
            <a:ext cx="177800" cy="177800"/>
          </a:xfrm>
          <a:prstGeom prst="rect">
            <a:avLst/>
          </a:prstGeom>
        </p:spPr>
      </p:pic>
      <p:sp>
        <p:nvSpPr>
          <p:cNvPr id="6" name="Text 3"/>
          <p:cNvSpPr/>
          <p:nvPr/>
        </p:nvSpPr>
        <p:spPr>
          <a:xfrm>
            <a:off x="1403350" y="2299891"/>
            <a:ext cx="38189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New</a:t>
            </a:r>
            <a:endParaRPr lang="en-US" sz="1200" dirty="0"/>
          </a:p>
        </p:txBody>
      </p:sp>
      <p:sp>
        <p:nvSpPr>
          <p:cNvPr id="7" name="Text 4"/>
          <p:cNvSpPr/>
          <p:nvPr/>
        </p:nvSpPr>
        <p:spPr>
          <a:xfrm>
            <a:off x="1123950" y="2665611"/>
            <a:ext cx="2869082" cy="431800"/>
          </a:xfrm>
          <a:prstGeom prst="rect">
            <a:avLst/>
          </a:prstGeom>
          <a:noFill/>
          <a:ln/>
        </p:spPr>
        <p:txBody>
          <a:bodyPr wrap="square" lIns="0" tIns="0" rIns="0" bIns="0" rtlCol="0" anchor="t">
            <a:normAutofit/>
          </a:bodyPr>
          <a:lstStyle/>
          <a:p>
            <a:pPr algn="l" indent="0" marL="0">
              <a:lnSpc>
                <a:spcPts val="3200"/>
              </a:lnSpc>
              <a:buNone/>
            </a:pPr>
            <a:r>
              <a:rPr lang="en-US" sz="3200" spc="-100" kern="0" dirty="0">
                <a:solidFill>
                  <a:srgbClr val="171719"/>
                </a:solidFill>
                <a:latin typeface="Geist" pitchFamily="34" charset="0"/>
                <a:ea typeface="Geist" pitchFamily="34" charset="-122"/>
                <a:cs typeface="Geist" pitchFamily="34" charset="-120"/>
              </a:rPr>
              <a:t>Voice</a:t>
            </a:r>
            <a:endParaRPr lang="en-US" sz="3200" dirty="0"/>
          </a:p>
        </p:txBody>
      </p:sp>
      <p:sp>
        <p:nvSpPr>
          <p:cNvPr id="8" name="Text 5"/>
          <p:cNvSpPr/>
          <p:nvPr/>
        </p:nvSpPr>
        <p:spPr>
          <a:xfrm>
            <a:off x="1123950" y="5266730"/>
            <a:ext cx="286908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Talk instead of typing.</a:t>
            </a:r>
            <a:endParaRPr lang="en-US" sz="1600" dirty="0"/>
          </a:p>
        </p:txBody>
      </p:sp>
      <p:sp>
        <p:nvSpPr>
          <p:cNvPr id="9" name="Shape 6"/>
          <p:cNvSpPr/>
          <p:nvPr/>
        </p:nvSpPr>
        <p:spPr>
          <a:xfrm>
            <a:off x="4401592" y="1991916"/>
            <a:ext cx="3401516" cy="3846909"/>
          </a:xfrm>
          <a:prstGeom prst="roundRect">
            <a:avLst>
              <a:gd name="adj" fmla="val 4387"/>
            </a:avLst>
          </a:prstGeom>
          <a:solidFill>
            <a:srgbClr val="FCFCFC"/>
          </a:solidFill>
          <a:ln w="6350">
            <a:solidFill>
              <a:srgbClr val="E3E1E7"/>
            </a:solidFill>
            <a:prstDash val="solid"/>
          </a:ln>
        </p:spPr>
      </p:sp>
      <p:pic>
        <p:nvPicPr>
          <p:cNvPr id="10" name="Image 1" descr="preencoded.png">    </p:cNvPr>
          <p:cNvPicPr>
            <a:picLocks noChangeAspect="1"/>
          </p:cNvPicPr>
          <p:nvPr/>
        </p:nvPicPr>
        <p:blipFill>
          <a:blip r:embed="rId2"/>
          <a:srcRect l="0" r="0" t="0" b="0"/>
          <a:stretch/>
        </p:blipFill>
        <p:spPr>
          <a:xfrm>
            <a:off x="4709567" y="2317651"/>
            <a:ext cx="177800" cy="177800"/>
          </a:xfrm>
          <a:prstGeom prst="rect">
            <a:avLst/>
          </a:prstGeom>
        </p:spPr>
      </p:pic>
      <p:sp>
        <p:nvSpPr>
          <p:cNvPr id="11" name="Text 7"/>
          <p:cNvSpPr/>
          <p:nvPr/>
        </p:nvSpPr>
        <p:spPr>
          <a:xfrm>
            <a:off x="4988967" y="2299891"/>
            <a:ext cx="40802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Tried</a:t>
            </a:r>
            <a:endParaRPr lang="en-US" sz="1200" dirty="0"/>
          </a:p>
        </p:txBody>
      </p:sp>
      <p:sp>
        <p:nvSpPr>
          <p:cNvPr id="12" name="Text 8"/>
          <p:cNvSpPr/>
          <p:nvPr/>
        </p:nvSpPr>
        <p:spPr>
          <a:xfrm>
            <a:off x="4709567" y="2665611"/>
            <a:ext cx="2869133" cy="431800"/>
          </a:xfrm>
          <a:prstGeom prst="rect">
            <a:avLst/>
          </a:prstGeom>
          <a:noFill/>
          <a:ln/>
        </p:spPr>
        <p:txBody>
          <a:bodyPr wrap="square" lIns="0" tIns="0" rIns="0" bIns="0" rtlCol="0" anchor="t">
            <a:normAutofit/>
          </a:bodyPr>
          <a:lstStyle/>
          <a:p>
            <a:pPr algn="l" indent="0" marL="0">
              <a:lnSpc>
                <a:spcPts val="3200"/>
              </a:lnSpc>
              <a:buNone/>
            </a:pPr>
            <a:r>
              <a:rPr lang="en-US" sz="3200" spc="-100" kern="0" dirty="0">
                <a:solidFill>
                  <a:srgbClr val="171719"/>
                </a:solidFill>
                <a:latin typeface="Geist Mono" pitchFamily="49" charset="0"/>
                <a:ea typeface="Geist Mono" pitchFamily="49" charset="-122"/>
                <a:cs typeface="Geist Mono" pitchFamily="49" charset="-120"/>
              </a:rPr>
              <a:t>/review</a:t>
            </a:r>
            <a:endParaRPr lang="en-US" sz="3200" dirty="0"/>
          </a:p>
        </p:txBody>
      </p:sp>
      <p:sp>
        <p:nvSpPr>
          <p:cNvPr id="13" name="Text 9"/>
          <p:cNvSpPr/>
          <p:nvPr/>
        </p:nvSpPr>
        <p:spPr>
          <a:xfrm>
            <a:off x="4709567" y="5002609"/>
            <a:ext cx="2869133"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A second pass before you ship.</a:t>
            </a:r>
            <a:endParaRPr lang="en-US" sz="1600" dirty="0"/>
          </a:p>
        </p:txBody>
      </p:sp>
      <p:sp>
        <p:nvSpPr>
          <p:cNvPr id="14" name="Shape 10"/>
          <p:cNvSpPr/>
          <p:nvPr/>
        </p:nvSpPr>
        <p:spPr>
          <a:xfrm>
            <a:off x="7984083" y="1988741"/>
            <a:ext cx="3395117" cy="3853259"/>
          </a:xfrm>
          <a:prstGeom prst="roundRect">
            <a:avLst>
              <a:gd name="adj" fmla="val 4489"/>
            </a:avLst>
          </a:prstGeom>
          <a:solidFill>
            <a:srgbClr val="232323"/>
          </a:solidFill>
          <a:ln/>
        </p:spPr>
      </p:sp>
      <p:pic>
        <p:nvPicPr>
          <p:cNvPr id="15" name="Image 2" descr="preencoded.png">    </p:cNvPr>
          <p:cNvPicPr>
            <a:picLocks noChangeAspect="1"/>
          </p:cNvPicPr>
          <p:nvPr/>
        </p:nvPicPr>
        <p:blipFill>
          <a:blip r:embed="rId3"/>
          <a:srcRect l="0" r="0" t="0" b="0"/>
          <a:stretch/>
        </p:blipFill>
        <p:spPr>
          <a:xfrm>
            <a:off x="8288883" y="2311301"/>
            <a:ext cx="177800" cy="177800"/>
          </a:xfrm>
          <a:prstGeom prst="rect">
            <a:avLst/>
          </a:prstGeom>
        </p:spPr>
      </p:pic>
      <p:sp>
        <p:nvSpPr>
          <p:cNvPr id="16" name="Text 11"/>
          <p:cNvSpPr/>
          <p:nvPr/>
        </p:nvSpPr>
        <p:spPr>
          <a:xfrm>
            <a:off x="8568283" y="2293541"/>
            <a:ext cx="41350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7CF"/>
                </a:solidFill>
                <a:latin typeface="Geist" pitchFamily="34" charset="0"/>
                <a:ea typeface="Geist" pitchFamily="34" charset="-122"/>
                <a:cs typeface="Geist" pitchFamily="34" charset="-120"/>
              </a:rPr>
              <a:t>Daily</a:t>
            </a:r>
            <a:endParaRPr lang="en-US" sz="1200" dirty="0"/>
          </a:p>
        </p:txBody>
      </p:sp>
      <p:sp>
        <p:nvSpPr>
          <p:cNvPr id="17" name="Text 12"/>
          <p:cNvSpPr/>
          <p:nvPr/>
        </p:nvSpPr>
        <p:spPr>
          <a:xfrm>
            <a:off x="8288883" y="2659261"/>
            <a:ext cx="2869082" cy="431800"/>
          </a:xfrm>
          <a:prstGeom prst="rect">
            <a:avLst/>
          </a:prstGeom>
          <a:noFill/>
          <a:ln/>
        </p:spPr>
        <p:txBody>
          <a:bodyPr wrap="square" lIns="0" tIns="0" rIns="0" bIns="0" rtlCol="0" anchor="t">
            <a:normAutofit/>
          </a:bodyPr>
          <a:lstStyle/>
          <a:p>
            <a:pPr algn="l" indent="0" marL="0">
              <a:lnSpc>
                <a:spcPts val="3200"/>
              </a:lnSpc>
              <a:buNone/>
            </a:pPr>
            <a:r>
              <a:rPr lang="en-US" sz="3200" spc="-100" kern="0" dirty="0">
                <a:solidFill>
                  <a:srgbClr val="FCFCFC"/>
                </a:solidFill>
                <a:latin typeface="Geist Mono" pitchFamily="49" charset="0"/>
                <a:ea typeface="Geist Mono" pitchFamily="49" charset="-122"/>
                <a:cs typeface="Geist Mono" pitchFamily="49" charset="-120"/>
              </a:rPr>
              <a:t>Tab</a:t>
            </a:r>
            <a:endParaRPr lang="en-US" sz="3200" dirty="0"/>
          </a:p>
        </p:txBody>
      </p:sp>
      <p:sp>
        <p:nvSpPr>
          <p:cNvPr id="18" name="Text 13"/>
          <p:cNvSpPr/>
          <p:nvPr/>
        </p:nvSpPr>
        <p:spPr>
          <a:xfrm>
            <a:off x="8288883" y="5008959"/>
            <a:ext cx="286908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C9C7CF"/>
                </a:solidFill>
                <a:latin typeface="Geist" pitchFamily="34" charset="0"/>
                <a:ea typeface="Geist" pitchFamily="34" charset="-122"/>
                <a:cs typeface="Geist" pitchFamily="34" charset="-120"/>
              </a:rPr>
              <a:t>Accept its guess at your next message.</a:t>
            </a:r>
            <a:endParaRPr lang="en-US" sz="1600" dirty="0"/>
          </a:p>
        </p:txBody>
      </p:sp>
      <p:sp>
        <p:nvSpPr>
          <p:cNvPr id="19" name="Text 14"/>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Sources: Codex changelog (Tab predictions, beta, 9 Oct) · learn.chatgpt.com docs</a:t>
            </a:r>
            <a:endParaRPr lang="en-US" sz="1200" dirty="0"/>
          </a:p>
        </p:txBody>
      </p:sp>
      <p:sp>
        <p:nvSpPr>
          <p:cNvPr id="20" name="Text 1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2426077" y="2971800"/>
            <a:ext cx="7339846" cy="939800"/>
          </a:xfrm>
          <a:prstGeom prst="rect">
            <a:avLst/>
          </a:prstGeom>
          <a:noFill/>
          <a:ln/>
        </p:spPr>
        <p:txBody>
          <a:bodyPr wrap="square" lIns="0" tIns="0" rIns="0" bIns="0" rtlCol="0" anchor="t">
            <a:normAutofit/>
          </a:bodyPr>
          <a:lstStyle/>
          <a:p>
            <a:pPr algn="ctr" indent="0" marL="0">
              <a:lnSpc>
                <a:spcPts val="7200"/>
              </a:lnSpc>
              <a:buNone/>
            </a:pPr>
            <a:r>
              <a:rPr lang="en-US" sz="7200" spc="-275" kern="0" dirty="0">
                <a:solidFill>
                  <a:srgbClr val="FCFCFC"/>
                </a:solidFill>
                <a:latin typeface="Geist" pitchFamily="34" charset="0"/>
                <a:ea typeface="Geist" pitchFamily="34" charset="-122"/>
                <a:cs typeface="Geist" pitchFamily="34" charset="-120"/>
              </a:rPr>
              <a:t>One more thing.</a:t>
            </a:r>
            <a:endParaRPr lang="en-US" sz="7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05 / Sites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Give your idea a home.</a:t>
            </a:r>
            <a:endParaRPr lang="en-US" sz="3600" dirty="0"/>
          </a:p>
        </p:txBody>
      </p:sp>
      <p:sp>
        <p:nvSpPr>
          <p:cNvPr id="4" name="Text 2"/>
          <p:cNvSpPr/>
          <p:nvPr/>
        </p:nvSpPr>
        <p:spPr>
          <a:xfrm>
            <a:off x="812800" y="2912765"/>
            <a:ext cx="3662680" cy="807641"/>
          </a:xfrm>
          <a:prstGeom prst="rect">
            <a:avLst/>
          </a:prstGeom>
          <a:noFill/>
          <a:ln/>
        </p:spPr>
        <p:txBody>
          <a:bodyPr wrap="square" lIns="0" tIns="0" rIns="0" bIns="0" rtlCol="0" anchor="t">
            <a:normAutofit/>
          </a:bodyPr>
          <a:lstStyle/>
          <a:p>
            <a:pPr algn="l" indent="0" marL="0">
              <a:lnSpc>
                <a:spcPts val="3080"/>
              </a:lnSpc>
              <a:buNone/>
            </a:pPr>
            <a:r>
              <a:rPr lang="en-US" sz="2800" spc="-75" kern="0" dirty="0">
                <a:solidFill>
                  <a:srgbClr val="171719"/>
                </a:solidFill>
                <a:latin typeface="Geist" pitchFamily="34" charset="0"/>
                <a:ea typeface="Geist" pitchFamily="34" charset="-122"/>
                <a:cs typeface="Geist" pitchFamily="34" charset="-120"/>
              </a:rPr>
              <a:t>Describe it.</a:t>
            </a:r>
            <a:endParaRPr lang="en-US" sz="2800" dirty="0"/>
          </a:p>
          <a:p>
            <a:pPr algn="l" indent="0" marL="0">
              <a:lnSpc>
                <a:spcPts val="3080"/>
              </a:lnSpc>
              <a:buNone/>
            </a:pPr>
            <a:r>
              <a:rPr lang="en-US" sz="2800" spc="-75" kern="0" dirty="0">
                <a:solidFill>
                  <a:srgbClr val="171719"/>
                </a:solidFill>
                <a:latin typeface="Geist" pitchFamily="34" charset="0"/>
                <a:ea typeface="Geist" pitchFamily="34" charset="-122"/>
                <a:cs typeface="Geist" pitchFamily="34" charset="-120"/>
              </a:rPr>
              <a:t>Get a link.</a:t>
            </a:r>
            <a:endParaRPr lang="en-US" sz="2800" dirty="0"/>
          </a:p>
        </p:txBody>
      </p:sp>
      <p:sp>
        <p:nvSpPr>
          <p:cNvPr id="5" name="Text 3"/>
          <p:cNvSpPr/>
          <p:nvPr/>
        </p:nvSpPr>
        <p:spPr>
          <a:xfrm>
            <a:off x="812800" y="3898205"/>
            <a:ext cx="40132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Our own community site was built this way.</a:t>
            </a:r>
            <a:endParaRPr lang="en-US" sz="1400" dirty="0"/>
          </a:p>
        </p:txBody>
      </p:sp>
      <p:pic>
        <p:nvPicPr>
          <p:cNvPr id="6" name="Image 0" descr="Three example websites built with Sites, shown as overlapping browser windows on a blue background">    </p:cNvPr>
          <p:cNvPicPr>
            <a:picLocks noChangeAspect="1"/>
          </p:cNvPicPr>
          <p:nvPr/>
        </p:nvPicPr>
        <p:blipFill>
          <a:blip r:embed="rId1"/>
          <a:srcRect l="0" r="0" t="28" b="28"/>
          <a:stretch/>
        </p:blipFill>
        <p:spPr>
          <a:xfrm>
            <a:off x="4826000" y="2174230"/>
            <a:ext cx="4826000" cy="2711450"/>
          </a:xfrm>
          <a:prstGeom prst="roundRect">
            <a:avLst>
              <a:gd name="adj" fmla="val 5621"/>
            </a:avLst>
          </a:prstGeom>
        </p:spPr>
      </p:pic>
      <p:sp>
        <p:nvSpPr>
          <p:cNvPr id="7" name="Shape 4"/>
          <p:cNvSpPr/>
          <p:nvPr/>
        </p:nvSpPr>
        <p:spPr>
          <a:xfrm>
            <a:off x="812800" y="5429895"/>
            <a:ext cx="10566400" cy="0"/>
          </a:xfrm>
          <a:prstGeom prst="line">
            <a:avLst/>
          </a:prstGeom>
          <a:noFill/>
          <a:ln w="6350">
            <a:solidFill>
              <a:srgbClr val="E3E1E7"/>
            </a:solidFill>
            <a:prstDash val="solid"/>
          </a:ln>
        </p:spPr>
      </p:sp>
      <p:pic>
        <p:nvPicPr>
          <p:cNvPr id="8" name="Image 1" descr="preencoded.png">    </p:cNvPr>
          <p:cNvPicPr>
            <a:picLocks noChangeAspect="1"/>
          </p:cNvPicPr>
          <p:nvPr/>
        </p:nvPicPr>
        <p:blipFill>
          <a:blip r:embed="rId2"/>
          <a:srcRect l="0" r="0" t="0" b="0"/>
          <a:stretch/>
        </p:blipFill>
        <p:spPr>
          <a:xfrm>
            <a:off x="812800" y="5637510"/>
            <a:ext cx="177800" cy="177800"/>
          </a:xfrm>
          <a:prstGeom prst="rect">
            <a:avLst/>
          </a:prstGeom>
        </p:spPr>
      </p:pic>
      <p:sp>
        <p:nvSpPr>
          <p:cNvPr id="9" name="Text 5"/>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No code. No servers.</a:t>
            </a:r>
            <a:endParaRPr lang="en-US" sz="1400" dirty="0"/>
          </a:p>
        </p:txBody>
      </p:sp>
      <p:pic>
        <p:nvPicPr>
          <p:cNvPr id="10" name="Image 2" descr="preencoded.png">    </p:cNvPr>
          <p:cNvPicPr>
            <a:picLocks noChangeAspect="1"/>
          </p:cNvPicPr>
          <p:nvPr/>
        </p:nvPicPr>
        <p:blipFill>
          <a:blip r:embed="rId3"/>
          <a:srcRect l="0" r="0" t="0" b="0"/>
          <a:stretch/>
        </p:blipFill>
        <p:spPr>
          <a:xfrm>
            <a:off x="4436517" y="5637510"/>
            <a:ext cx="177800" cy="177800"/>
          </a:xfrm>
          <a:prstGeom prst="rect">
            <a:avLst/>
          </a:prstGeom>
        </p:spPr>
      </p:pic>
      <p:sp>
        <p:nvSpPr>
          <p:cNvPr id="11" name="Text 6"/>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Real database and sign-in.</a:t>
            </a:r>
            <a:endParaRPr lang="en-US" sz="1400" dirty="0"/>
          </a:p>
        </p:txBody>
      </p:sp>
      <p:pic>
        <p:nvPicPr>
          <p:cNvPr id="12" name="Image 3" descr="preencoded.png">    </p:cNvPr>
          <p:cNvPicPr>
            <a:picLocks noChangeAspect="1"/>
          </p:cNvPicPr>
          <p:nvPr/>
        </p:nvPicPr>
        <p:blipFill>
          <a:blip r:embed="rId4"/>
          <a:srcRect l="0" r="0" t="0" b="0"/>
          <a:stretch/>
        </p:blipFill>
        <p:spPr>
          <a:xfrm>
            <a:off x="8060283" y="5637510"/>
            <a:ext cx="177800" cy="177800"/>
          </a:xfrm>
          <a:prstGeom prst="rect">
            <a:avLst/>
          </a:prstGeom>
        </p:spPr>
      </p:pic>
      <p:sp>
        <p:nvSpPr>
          <p:cNvPr id="13" name="Text 7"/>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Host what you’ve built.</a:t>
            </a:r>
            <a:endParaRPr lang="en-US" sz="1400" dirty="0"/>
          </a:p>
        </p:txBody>
      </p:sp>
      <p:sp>
        <p:nvSpPr>
          <p:cNvPr id="14" name="Text 8"/>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Example Sites · image: OpenAI · learn.chatgpt.com/docs/sites</a:t>
            </a:r>
            <a:endParaRPr lang="en-US" sz="1200" dirty="0"/>
          </a:p>
        </p:txBody>
      </p:sp>
      <p:sp>
        <p:nvSpPr>
          <p:cNvPr id="15" name="Text 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24</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05 / Sites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Five steps. One link.</a:t>
            </a:r>
            <a:endParaRPr lang="en-US" sz="3600" dirty="0"/>
          </a:p>
        </p:txBody>
      </p:sp>
      <p:sp>
        <p:nvSpPr>
          <p:cNvPr id="4" name="Shape 2"/>
          <p:cNvSpPr/>
          <p:nvPr/>
        </p:nvSpPr>
        <p:spPr>
          <a:xfrm>
            <a:off x="812800" y="3018780"/>
            <a:ext cx="2143720" cy="0"/>
          </a:xfrm>
          <a:prstGeom prst="line">
            <a:avLst/>
          </a:prstGeom>
          <a:noFill/>
          <a:ln w="19050">
            <a:solidFill>
              <a:srgbClr val="B9B7BE"/>
            </a:solidFill>
            <a:prstDash val="solid"/>
          </a:ln>
        </p:spPr>
      </p:sp>
      <p:sp>
        <p:nvSpPr>
          <p:cNvPr id="5" name="Text 3"/>
          <p:cNvSpPr/>
          <p:nvPr/>
        </p:nvSpPr>
        <p:spPr>
          <a:xfrm>
            <a:off x="812800" y="3231505"/>
            <a:ext cx="20510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1</a:t>
            </a:r>
            <a:endParaRPr lang="en-US" sz="1200" dirty="0"/>
          </a:p>
        </p:txBody>
      </p:sp>
      <p:sp>
        <p:nvSpPr>
          <p:cNvPr id="6" name="Text 4"/>
          <p:cNvSpPr/>
          <p:nvPr/>
        </p:nvSpPr>
        <p:spPr>
          <a:xfrm>
            <a:off x="812800" y="3521025"/>
            <a:ext cx="2051060"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Describe</a:t>
            </a:r>
            <a:endParaRPr lang="en-US" sz="2800" dirty="0"/>
          </a:p>
        </p:txBody>
      </p:sp>
      <p:sp>
        <p:nvSpPr>
          <p:cNvPr id="7" name="Shape 5"/>
          <p:cNvSpPr/>
          <p:nvPr/>
        </p:nvSpPr>
        <p:spPr>
          <a:xfrm>
            <a:off x="2956520" y="3018780"/>
            <a:ext cx="2143770" cy="0"/>
          </a:xfrm>
          <a:prstGeom prst="line">
            <a:avLst/>
          </a:prstGeom>
          <a:noFill/>
          <a:ln w="19050">
            <a:solidFill>
              <a:srgbClr val="B9B7BE"/>
            </a:solidFill>
            <a:prstDash val="solid"/>
          </a:ln>
        </p:spPr>
      </p:sp>
      <p:sp>
        <p:nvSpPr>
          <p:cNvPr id="8" name="Text 6"/>
          <p:cNvSpPr/>
          <p:nvPr/>
        </p:nvSpPr>
        <p:spPr>
          <a:xfrm>
            <a:off x="2956520" y="3231505"/>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2</a:t>
            </a:r>
            <a:endParaRPr lang="en-US" sz="1200" dirty="0"/>
          </a:p>
        </p:txBody>
      </p:sp>
      <p:sp>
        <p:nvSpPr>
          <p:cNvPr id="9" name="Text 7"/>
          <p:cNvSpPr/>
          <p:nvPr/>
        </p:nvSpPr>
        <p:spPr>
          <a:xfrm>
            <a:off x="2956520" y="3521025"/>
            <a:ext cx="2051111"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Preview</a:t>
            </a:r>
            <a:endParaRPr lang="en-US" sz="2800" dirty="0"/>
          </a:p>
        </p:txBody>
      </p:sp>
      <p:sp>
        <p:nvSpPr>
          <p:cNvPr id="10" name="Shape 8"/>
          <p:cNvSpPr/>
          <p:nvPr/>
        </p:nvSpPr>
        <p:spPr>
          <a:xfrm>
            <a:off x="5100290" y="3018780"/>
            <a:ext cx="2143770" cy="0"/>
          </a:xfrm>
          <a:prstGeom prst="line">
            <a:avLst/>
          </a:prstGeom>
          <a:noFill/>
          <a:ln w="19050">
            <a:solidFill>
              <a:srgbClr val="B9B7BE"/>
            </a:solidFill>
            <a:prstDash val="solid"/>
          </a:ln>
        </p:spPr>
      </p:sp>
      <p:sp>
        <p:nvSpPr>
          <p:cNvPr id="11" name="Text 9"/>
          <p:cNvSpPr/>
          <p:nvPr/>
        </p:nvSpPr>
        <p:spPr>
          <a:xfrm>
            <a:off x="5100290" y="3231505"/>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3</a:t>
            </a:r>
            <a:endParaRPr lang="en-US" sz="1200" dirty="0"/>
          </a:p>
        </p:txBody>
      </p:sp>
      <p:sp>
        <p:nvSpPr>
          <p:cNvPr id="12" name="Text 10"/>
          <p:cNvSpPr/>
          <p:nvPr/>
        </p:nvSpPr>
        <p:spPr>
          <a:xfrm>
            <a:off x="5100290" y="3521025"/>
            <a:ext cx="2051111"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Refine</a:t>
            </a:r>
            <a:endParaRPr lang="en-US" sz="2800" dirty="0"/>
          </a:p>
        </p:txBody>
      </p:sp>
      <p:sp>
        <p:nvSpPr>
          <p:cNvPr id="13" name="Shape 11"/>
          <p:cNvSpPr/>
          <p:nvPr/>
        </p:nvSpPr>
        <p:spPr>
          <a:xfrm>
            <a:off x="7244060" y="3034655"/>
            <a:ext cx="2143770" cy="0"/>
          </a:xfrm>
          <a:prstGeom prst="line">
            <a:avLst/>
          </a:prstGeom>
          <a:noFill/>
          <a:ln w="50800">
            <a:solidFill>
              <a:srgbClr val="171719"/>
            </a:solidFill>
            <a:prstDash val="solid"/>
          </a:ln>
        </p:spPr>
      </p:sp>
      <p:sp>
        <p:nvSpPr>
          <p:cNvPr id="14" name="Text 12"/>
          <p:cNvSpPr/>
          <p:nvPr/>
        </p:nvSpPr>
        <p:spPr>
          <a:xfrm>
            <a:off x="7244060" y="3263255"/>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71719"/>
                </a:solidFill>
                <a:latin typeface="Geist" pitchFamily="34" charset="0"/>
                <a:ea typeface="Geist" pitchFamily="34" charset="-122"/>
                <a:cs typeface="Geist" pitchFamily="34" charset="-120"/>
              </a:rPr>
              <a:t>4 · goes live</a:t>
            </a:r>
            <a:endParaRPr lang="en-US" sz="1200" dirty="0"/>
          </a:p>
        </p:txBody>
      </p:sp>
      <p:sp>
        <p:nvSpPr>
          <p:cNvPr id="15" name="Text 13"/>
          <p:cNvSpPr/>
          <p:nvPr/>
        </p:nvSpPr>
        <p:spPr>
          <a:xfrm>
            <a:off x="7244060" y="3552775"/>
            <a:ext cx="2051111"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Deploy</a:t>
            </a:r>
            <a:endParaRPr lang="en-US" sz="2800" dirty="0"/>
          </a:p>
        </p:txBody>
      </p:sp>
      <p:sp>
        <p:nvSpPr>
          <p:cNvPr id="16" name="Shape 14"/>
          <p:cNvSpPr/>
          <p:nvPr/>
        </p:nvSpPr>
        <p:spPr>
          <a:xfrm>
            <a:off x="9387830" y="3018780"/>
            <a:ext cx="1991370" cy="0"/>
          </a:xfrm>
          <a:prstGeom prst="line">
            <a:avLst/>
          </a:prstGeom>
          <a:noFill/>
          <a:ln w="19050">
            <a:solidFill>
              <a:srgbClr val="B9B7BE"/>
            </a:solidFill>
            <a:prstDash val="solid"/>
          </a:ln>
        </p:spPr>
      </p:sp>
      <p:sp>
        <p:nvSpPr>
          <p:cNvPr id="17" name="Text 15"/>
          <p:cNvSpPr/>
          <p:nvPr/>
        </p:nvSpPr>
        <p:spPr>
          <a:xfrm>
            <a:off x="9387830" y="3231505"/>
            <a:ext cx="20511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5</a:t>
            </a:r>
            <a:endParaRPr lang="en-US" sz="1200" dirty="0"/>
          </a:p>
        </p:txBody>
      </p:sp>
      <p:sp>
        <p:nvSpPr>
          <p:cNvPr id="18" name="Text 16"/>
          <p:cNvSpPr/>
          <p:nvPr/>
        </p:nvSpPr>
        <p:spPr>
          <a:xfrm>
            <a:off x="9387830" y="3521025"/>
            <a:ext cx="2051111"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Share</a:t>
            </a:r>
            <a:endParaRPr lang="en-US" sz="2800" dirty="0"/>
          </a:p>
        </p:txBody>
      </p:sp>
      <p:sp>
        <p:nvSpPr>
          <p:cNvPr id="19" name="Shape 17"/>
          <p:cNvSpPr/>
          <p:nvPr/>
        </p:nvSpPr>
        <p:spPr>
          <a:xfrm>
            <a:off x="812800" y="5429895"/>
            <a:ext cx="10566400" cy="0"/>
          </a:xfrm>
          <a:prstGeom prst="line">
            <a:avLst/>
          </a:prstGeom>
          <a:noFill/>
          <a:ln w="6350">
            <a:solidFill>
              <a:srgbClr val="D9D7DD"/>
            </a:solidFill>
            <a:prstDash val="solid"/>
          </a:ln>
        </p:spPr>
      </p:sp>
      <p:pic>
        <p:nvPicPr>
          <p:cNvPr id="20"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21" name="Text 18"/>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Start with “@Sites”.</a:t>
            </a:r>
            <a:endParaRPr lang="en-US" sz="1400" dirty="0"/>
          </a:p>
        </p:txBody>
      </p:sp>
      <p:pic>
        <p:nvPicPr>
          <p:cNvPr id="22"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23" name="Text 19"/>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Deploy is live. No staging.</a:t>
            </a:r>
            <a:endParaRPr lang="en-US" sz="1400" dirty="0"/>
          </a:p>
        </p:txBody>
      </p:sp>
      <p:pic>
        <p:nvPicPr>
          <p:cNvPr id="24"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25" name="Text 20"/>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“Save a version, don’t deploy.”</a:t>
            </a:r>
            <a:endParaRPr lang="en-US" sz="1400" dirty="0"/>
          </a:p>
        </p:txBody>
      </p:sp>
      <p:sp>
        <p:nvSpPr>
          <p:cNvPr id="26" name="Text 2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ChatGPT desktop app or chatgpt.com/sites · Plus, Pro, Business, Enterprise</a:t>
            </a:r>
            <a:endParaRPr lang="en-US" sz="1200" dirty="0"/>
          </a:p>
        </p:txBody>
      </p:sp>
      <p:sp>
        <p:nvSpPr>
          <p:cNvPr id="27" name="Text 2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25</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05 / Sites</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You choose who sees it.</a:t>
            </a:r>
            <a:endParaRPr lang="en-US" sz="3600" dirty="0"/>
          </a:p>
        </p:txBody>
      </p:sp>
      <p:sp>
        <p:nvSpPr>
          <p:cNvPr id="4" name="Text 2"/>
          <p:cNvSpPr/>
          <p:nvPr/>
        </p:nvSpPr>
        <p:spPr>
          <a:xfrm>
            <a:off x="812800" y="3815705"/>
            <a:ext cx="2527300" cy="762000"/>
          </a:xfrm>
          <a:prstGeom prst="roundRect">
            <a:avLst>
              <a:gd name="adj" fmla="val 20000"/>
            </a:avLst>
          </a:prstGeom>
          <a:solidFill>
            <a:srgbClr val="F0F0EE"/>
          </a:solidFill>
          <a:ln/>
        </p:spPr>
        <p:txBody>
          <a:bodyPr wrap="square" lIns="158564" tIns="133164" rIns="94937" bIns="133164" rtlCol="0" anchor="b">
            <a:normAutofit/>
          </a:bodyPr>
          <a:lstStyle/>
          <a:p>
            <a:pPr algn="l" indent="0" marL="0">
              <a:lnSpc>
                <a:spcPts val="2520"/>
              </a:lnSpc>
              <a:buNone/>
            </a:pPr>
            <a:r>
              <a:rPr lang="en-US" sz="1800" spc="-25" kern="0" dirty="0">
                <a:solidFill>
                  <a:srgbClr val="171719"/>
                </a:solidFill>
                <a:latin typeface="Geist" pitchFamily="34" charset="0"/>
                <a:ea typeface="Geist" pitchFamily="34" charset="-122"/>
                <a:cs typeface="Geist" pitchFamily="34" charset="-120"/>
              </a:rPr>
              <a:t>Just you</a:t>
            </a:r>
            <a:endParaRPr lang="en-US" sz="1800" dirty="0"/>
          </a:p>
        </p:txBody>
      </p:sp>
      <p:sp>
        <p:nvSpPr>
          <p:cNvPr id="5" name="Text 3"/>
          <p:cNvSpPr/>
          <p:nvPr/>
        </p:nvSpPr>
        <p:spPr>
          <a:xfrm>
            <a:off x="3492500" y="3371205"/>
            <a:ext cx="2527300" cy="1206500"/>
          </a:xfrm>
          <a:prstGeom prst="roundRect">
            <a:avLst>
              <a:gd name="adj" fmla="val 12632"/>
            </a:avLst>
          </a:prstGeom>
          <a:solidFill>
            <a:srgbClr val="E3E1E7"/>
          </a:solidFill>
          <a:ln/>
        </p:spPr>
        <p:txBody>
          <a:bodyPr wrap="square" lIns="158564" tIns="133164" rIns="94937" bIns="133164" rtlCol="0" anchor="b">
            <a:normAutofit/>
          </a:bodyPr>
          <a:lstStyle/>
          <a:p>
            <a:pPr algn="l" indent="0" marL="0">
              <a:lnSpc>
                <a:spcPts val="2520"/>
              </a:lnSpc>
              <a:buNone/>
            </a:pPr>
            <a:r>
              <a:rPr lang="en-US" sz="1800" spc="-25" kern="0" dirty="0">
                <a:solidFill>
                  <a:srgbClr val="171719"/>
                </a:solidFill>
                <a:latin typeface="Geist" pitchFamily="34" charset="0"/>
                <a:ea typeface="Geist" pitchFamily="34" charset="-122"/>
                <a:cs typeface="Geist" pitchFamily="34" charset="-120"/>
              </a:rPr>
              <a:t>Chosen people</a:t>
            </a:r>
            <a:endParaRPr lang="en-US" sz="1800" dirty="0"/>
          </a:p>
        </p:txBody>
      </p:sp>
      <p:sp>
        <p:nvSpPr>
          <p:cNvPr id="6" name="Text 4"/>
          <p:cNvSpPr/>
          <p:nvPr/>
        </p:nvSpPr>
        <p:spPr>
          <a:xfrm>
            <a:off x="6172200" y="2926705"/>
            <a:ext cx="2527300" cy="1651000"/>
          </a:xfrm>
          <a:prstGeom prst="roundRect">
            <a:avLst>
              <a:gd name="adj" fmla="val 9231"/>
            </a:avLst>
          </a:prstGeom>
          <a:solidFill>
            <a:srgbClr val="B9B7BE"/>
          </a:solidFill>
          <a:ln/>
        </p:spPr>
        <p:txBody>
          <a:bodyPr wrap="square" lIns="158564" tIns="133164" rIns="94937" bIns="133164" rtlCol="0" anchor="b">
            <a:normAutofit/>
          </a:bodyPr>
          <a:lstStyle/>
          <a:p>
            <a:pPr algn="l" indent="0" marL="0">
              <a:lnSpc>
                <a:spcPts val="2520"/>
              </a:lnSpc>
              <a:buNone/>
            </a:pPr>
            <a:r>
              <a:rPr lang="en-US" sz="1800" spc="-25" kern="0" dirty="0">
                <a:solidFill>
                  <a:srgbClr val="171719"/>
                </a:solidFill>
                <a:latin typeface="Geist" pitchFamily="34" charset="0"/>
                <a:ea typeface="Geist" pitchFamily="34" charset="-122"/>
                <a:cs typeface="Geist" pitchFamily="34" charset="-120"/>
              </a:rPr>
              <a:t>Your workspace</a:t>
            </a:r>
            <a:endParaRPr lang="en-US" sz="1800" dirty="0"/>
          </a:p>
        </p:txBody>
      </p:sp>
      <p:sp>
        <p:nvSpPr>
          <p:cNvPr id="7" name="Text 5"/>
          <p:cNvSpPr/>
          <p:nvPr/>
        </p:nvSpPr>
        <p:spPr>
          <a:xfrm>
            <a:off x="8851900" y="2482205"/>
            <a:ext cx="2527300" cy="2095500"/>
          </a:xfrm>
          <a:prstGeom prst="roundRect">
            <a:avLst>
              <a:gd name="adj" fmla="val 7273"/>
            </a:avLst>
          </a:prstGeom>
          <a:solidFill>
            <a:srgbClr val="232323"/>
          </a:solidFill>
          <a:ln/>
        </p:spPr>
        <p:txBody>
          <a:bodyPr wrap="square" lIns="158564" tIns="133164" rIns="94937" bIns="133164" rtlCol="0" anchor="b">
            <a:normAutofit/>
          </a:bodyPr>
          <a:lstStyle/>
          <a:p>
            <a:pPr algn="l" indent="0" marL="0">
              <a:lnSpc>
                <a:spcPts val="2520"/>
              </a:lnSpc>
              <a:buNone/>
            </a:pPr>
            <a:r>
              <a:rPr lang="en-US" sz="1800" spc="-25" kern="0" dirty="0">
                <a:solidFill>
                  <a:srgbClr val="FCFCFC"/>
                </a:solidFill>
                <a:latin typeface="Geist" pitchFamily="34" charset="0"/>
                <a:ea typeface="Geist" pitchFamily="34" charset="-122"/>
                <a:cs typeface="Geist" pitchFamily="34" charset="-120"/>
              </a:rPr>
              <a:t>Everyone</a:t>
            </a:r>
            <a:endParaRPr lang="en-US" sz="1800" dirty="0"/>
          </a:p>
        </p:txBody>
      </p:sp>
      <p:sp>
        <p:nvSpPr>
          <p:cNvPr id="8" name="Shape 6"/>
          <p:cNvSpPr/>
          <p:nvPr/>
        </p:nvSpPr>
        <p:spPr>
          <a:xfrm>
            <a:off x="812800" y="5429895"/>
            <a:ext cx="10566400" cy="0"/>
          </a:xfrm>
          <a:prstGeom prst="line">
            <a:avLst/>
          </a:prstGeom>
          <a:noFill/>
          <a:ln w="6350">
            <a:solidFill>
              <a:srgbClr val="E3E1E7"/>
            </a:solidFill>
            <a:prstDash val="solid"/>
          </a:ln>
        </p:spPr>
      </p:sp>
      <p:pic>
        <p:nvPicPr>
          <p:cNvPr id="9"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0" name="Text 7"/>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It starts private.</a:t>
            </a:r>
            <a:endParaRPr lang="en-US" sz="1400" dirty="0"/>
          </a:p>
        </p:txBody>
      </p:sp>
      <p:pic>
        <p:nvPicPr>
          <p:cNvPr id="11"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2" name="Text 8"/>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Outsiders can only view.</a:t>
            </a:r>
            <a:endParaRPr lang="en-US" sz="1400" dirty="0"/>
          </a:p>
        </p:txBody>
      </p:sp>
      <p:pic>
        <p:nvPicPr>
          <p:cNvPr id="13"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4" name="Text 9"/>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Editors can publish. Few.</a:t>
            </a:r>
            <a:endParaRPr lang="en-US" sz="1400" dirty="0"/>
          </a:p>
        </p:txBody>
      </p:sp>
      <p:sp>
        <p:nvSpPr>
          <p:cNvPr id="15" name="Text 1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“Everyone” needs public publishing switched on · ChatGPT Sites help</a:t>
            </a:r>
            <a:endParaRPr lang="en-US" sz="1200" dirty="0"/>
          </a:p>
        </p:txBody>
      </p:sp>
      <p:sp>
        <p:nvSpPr>
          <p:cNvPr id="16" name="Text 1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26</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05 / Under the hood</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More than a page.</a:t>
            </a:r>
            <a:endParaRPr lang="en-US" sz="3600" dirty="0"/>
          </a:p>
        </p:txBody>
      </p:sp>
      <p:sp>
        <p:nvSpPr>
          <p:cNvPr id="4" name="Shape 2"/>
          <p:cNvSpPr/>
          <p:nvPr/>
        </p:nvSpPr>
        <p:spPr>
          <a:xfrm>
            <a:off x="812800" y="3016895"/>
            <a:ext cx="2679700" cy="0"/>
          </a:xfrm>
          <a:prstGeom prst="line">
            <a:avLst/>
          </a:prstGeom>
          <a:noFill/>
          <a:ln w="19050">
            <a:solidFill>
              <a:srgbClr val="171719"/>
            </a:solidFill>
            <a:prstDash val="solid"/>
          </a:ln>
        </p:spPr>
      </p:sp>
      <p:sp>
        <p:nvSpPr>
          <p:cNvPr id="5" name="Text 3"/>
          <p:cNvSpPr/>
          <p:nvPr/>
        </p:nvSpPr>
        <p:spPr>
          <a:xfrm>
            <a:off x="812800" y="3229620"/>
            <a:ext cx="2603119"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Database</a:t>
            </a:r>
            <a:endParaRPr lang="en-US" sz="2800" dirty="0"/>
          </a:p>
        </p:txBody>
      </p:sp>
      <p:sp>
        <p:nvSpPr>
          <p:cNvPr id="6" name="Text 4"/>
          <p:cNvSpPr/>
          <p:nvPr/>
        </p:nvSpPr>
        <p:spPr>
          <a:xfrm>
            <a:off x="812800" y="3803650"/>
            <a:ext cx="2603119"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Up to 10 GB</a:t>
            </a:r>
            <a:endParaRPr lang="en-US" sz="1400" dirty="0"/>
          </a:p>
        </p:txBody>
      </p:sp>
      <p:sp>
        <p:nvSpPr>
          <p:cNvPr id="7" name="Shape 5"/>
          <p:cNvSpPr/>
          <p:nvPr/>
        </p:nvSpPr>
        <p:spPr>
          <a:xfrm>
            <a:off x="3492500" y="3016895"/>
            <a:ext cx="2679700" cy="0"/>
          </a:xfrm>
          <a:prstGeom prst="line">
            <a:avLst/>
          </a:prstGeom>
          <a:noFill/>
          <a:ln w="19050">
            <a:solidFill>
              <a:srgbClr val="171719"/>
            </a:solidFill>
            <a:prstDash val="solid"/>
          </a:ln>
        </p:spPr>
      </p:sp>
      <p:sp>
        <p:nvSpPr>
          <p:cNvPr id="8" name="Text 6"/>
          <p:cNvSpPr/>
          <p:nvPr/>
        </p:nvSpPr>
        <p:spPr>
          <a:xfrm>
            <a:off x="3492500" y="3229620"/>
            <a:ext cx="2603119"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Sign-in</a:t>
            </a:r>
            <a:endParaRPr lang="en-US" sz="2800" dirty="0"/>
          </a:p>
        </p:txBody>
      </p:sp>
      <p:sp>
        <p:nvSpPr>
          <p:cNvPr id="9" name="Text 7"/>
          <p:cNvSpPr/>
          <p:nvPr/>
        </p:nvSpPr>
        <p:spPr>
          <a:xfrm>
            <a:off x="3492500" y="3803650"/>
            <a:ext cx="2603119"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With ChatGPT</a:t>
            </a:r>
            <a:endParaRPr lang="en-US" sz="1400" dirty="0"/>
          </a:p>
        </p:txBody>
      </p:sp>
      <p:sp>
        <p:nvSpPr>
          <p:cNvPr id="10" name="Shape 8"/>
          <p:cNvSpPr/>
          <p:nvPr/>
        </p:nvSpPr>
        <p:spPr>
          <a:xfrm>
            <a:off x="6172200" y="3016895"/>
            <a:ext cx="2679700" cy="0"/>
          </a:xfrm>
          <a:prstGeom prst="line">
            <a:avLst/>
          </a:prstGeom>
          <a:noFill/>
          <a:ln w="19050">
            <a:solidFill>
              <a:srgbClr val="171719"/>
            </a:solidFill>
            <a:prstDash val="solid"/>
          </a:ln>
        </p:spPr>
      </p:sp>
      <p:sp>
        <p:nvSpPr>
          <p:cNvPr id="11" name="Text 9"/>
          <p:cNvSpPr/>
          <p:nvPr/>
        </p:nvSpPr>
        <p:spPr>
          <a:xfrm>
            <a:off x="6172200" y="3229620"/>
            <a:ext cx="2603119"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Your apps</a:t>
            </a:r>
            <a:endParaRPr lang="en-US" sz="2800" dirty="0"/>
          </a:p>
        </p:txBody>
      </p:sp>
      <p:sp>
        <p:nvSpPr>
          <p:cNvPr id="12" name="Text 10"/>
          <p:cNvSpPr/>
          <p:nvPr/>
        </p:nvSpPr>
        <p:spPr>
          <a:xfrm>
            <a:off x="6172200" y="3803650"/>
            <a:ext cx="2603119"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Each visitor’s own</a:t>
            </a:r>
            <a:endParaRPr lang="en-US" sz="1400" dirty="0"/>
          </a:p>
        </p:txBody>
      </p:sp>
      <p:sp>
        <p:nvSpPr>
          <p:cNvPr id="13" name="Shape 11"/>
          <p:cNvSpPr/>
          <p:nvPr/>
        </p:nvSpPr>
        <p:spPr>
          <a:xfrm>
            <a:off x="8851900" y="3016895"/>
            <a:ext cx="2527300" cy="0"/>
          </a:xfrm>
          <a:prstGeom prst="line">
            <a:avLst/>
          </a:prstGeom>
          <a:noFill/>
          <a:ln w="19050">
            <a:solidFill>
              <a:srgbClr val="171719"/>
            </a:solidFill>
            <a:prstDash val="solid"/>
          </a:ln>
        </p:spPr>
      </p:sp>
      <p:sp>
        <p:nvSpPr>
          <p:cNvPr id="14" name="Text 12"/>
          <p:cNvSpPr/>
          <p:nvPr/>
        </p:nvSpPr>
        <p:spPr>
          <a:xfrm>
            <a:off x="8851900" y="3229620"/>
            <a:ext cx="2603119" cy="523230"/>
          </a:xfrm>
          <a:prstGeom prst="rect">
            <a:avLst/>
          </a:prstGeom>
          <a:noFill/>
          <a:ln/>
        </p:spPr>
        <p:txBody>
          <a:bodyPr wrap="square" lIns="0" tIns="0" rIns="0" bIns="0" rtlCol="0" anchor="t">
            <a:normAutofit/>
          </a:bodyPr>
          <a:lstStyle/>
          <a:p>
            <a:pPr algn="l" indent="0" marL="0">
              <a:lnSpc>
                <a:spcPts val="3920"/>
              </a:lnSpc>
              <a:buNone/>
            </a:pPr>
            <a:r>
              <a:rPr lang="en-US" sz="2800" spc="-75" kern="0" dirty="0">
                <a:solidFill>
                  <a:srgbClr val="171719"/>
                </a:solidFill>
                <a:latin typeface="Geist" pitchFamily="34" charset="0"/>
                <a:ea typeface="Geist" pitchFamily="34" charset="-122"/>
                <a:cs typeface="Geist" pitchFamily="34" charset="-120"/>
              </a:rPr>
              <a:t>Payments</a:t>
            </a:r>
            <a:endParaRPr lang="en-US" sz="2800" dirty="0"/>
          </a:p>
        </p:txBody>
      </p:sp>
      <p:sp>
        <p:nvSpPr>
          <p:cNvPr id="15" name="Text 13"/>
          <p:cNvSpPr/>
          <p:nvPr/>
        </p:nvSpPr>
        <p:spPr>
          <a:xfrm>
            <a:off x="8851900" y="3803650"/>
            <a:ext cx="2603119"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Via a provider</a:t>
            </a:r>
            <a:endParaRPr lang="en-US" sz="1400" dirty="0"/>
          </a:p>
        </p:txBody>
      </p:sp>
      <p:sp>
        <p:nvSpPr>
          <p:cNvPr id="16" name="Shape 14"/>
          <p:cNvSpPr/>
          <p:nvPr/>
        </p:nvSpPr>
        <p:spPr>
          <a:xfrm>
            <a:off x="812800" y="5429895"/>
            <a:ext cx="10566400" cy="0"/>
          </a:xfrm>
          <a:prstGeom prst="line">
            <a:avLst/>
          </a:prstGeom>
          <a:noFill/>
          <a:ln w="6350">
            <a:solidFill>
              <a:srgbClr val="D9D7DD"/>
            </a:solidFill>
            <a:prstDash val="solid"/>
          </a:ln>
        </p:spPr>
      </p:sp>
      <p:pic>
        <p:nvPicPr>
          <p:cNvPr id="17"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8" name="Text 15"/>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It can remember things.</a:t>
            </a:r>
            <a:endParaRPr lang="en-US" sz="1400" dirty="0"/>
          </a:p>
        </p:txBody>
      </p:sp>
      <p:pic>
        <p:nvPicPr>
          <p:cNvPr id="19"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20" name="Text 16"/>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Your data stays yours.</a:t>
            </a:r>
            <a:endParaRPr lang="en-US" sz="1400" dirty="0"/>
          </a:p>
        </p:txBody>
      </p:sp>
      <p:pic>
        <p:nvPicPr>
          <p:cNvPr id="21"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22" name="Text 17"/>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Records in the database only.</a:t>
            </a:r>
            <a:endParaRPr lang="en-US" sz="1400" dirty="0"/>
          </a:p>
        </p:txBody>
      </p:sp>
      <p:sp>
        <p:nvSpPr>
          <p:cNvPr id="23" name="Text 18"/>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Connected apps: workspace-private Sites only · learn.chatgpt.com/docs/sites</a:t>
            </a:r>
            <a:endParaRPr lang="en-US" sz="1200" dirty="0"/>
          </a:p>
        </p:txBody>
      </p:sp>
      <p:sp>
        <p:nvSpPr>
          <p:cNvPr id="24" name="Text 1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27</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05 / The brief</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Four lines. Better results.</a:t>
            </a:r>
            <a:endParaRPr lang="en-US" sz="3600" dirty="0"/>
          </a:p>
        </p:txBody>
      </p:sp>
      <p:sp>
        <p:nvSpPr>
          <p:cNvPr id="4" name="Shape 2"/>
          <p:cNvSpPr/>
          <p:nvPr/>
        </p:nvSpPr>
        <p:spPr>
          <a:xfrm>
            <a:off x="812800" y="2176214"/>
            <a:ext cx="10566400" cy="0"/>
          </a:xfrm>
          <a:prstGeom prst="line">
            <a:avLst/>
          </a:prstGeom>
          <a:noFill/>
          <a:ln w="6350">
            <a:solidFill>
              <a:srgbClr val="E3E1E7"/>
            </a:solidFill>
            <a:prstDash val="solid"/>
          </a:ln>
        </p:spPr>
      </p:sp>
      <p:sp>
        <p:nvSpPr>
          <p:cNvPr id="5" name="Text 3"/>
          <p:cNvSpPr/>
          <p:nvPr/>
        </p:nvSpPr>
        <p:spPr>
          <a:xfrm>
            <a:off x="812800" y="2319089"/>
            <a:ext cx="196215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Goal</a:t>
            </a:r>
            <a:endParaRPr lang="en-US" sz="2200" dirty="0"/>
          </a:p>
        </p:txBody>
      </p:sp>
      <p:sp>
        <p:nvSpPr>
          <p:cNvPr id="6" name="Text 4"/>
          <p:cNvSpPr/>
          <p:nvPr/>
        </p:nvSpPr>
        <p:spPr>
          <a:xfrm>
            <a:off x="2971800" y="2407989"/>
            <a:ext cx="865962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A market-sizing practice site</a:t>
            </a:r>
            <a:endParaRPr lang="en-US" sz="1600" dirty="0"/>
          </a:p>
        </p:txBody>
      </p:sp>
      <p:sp>
        <p:nvSpPr>
          <p:cNvPr id="7" name="Shape 5"/>
          <p:cNvSpPr/>
          <p:nvPr/>
        </p:nvSpPr>
        <p:spPr>
          <a:xfrm>
            <a:off x="812800" y="2853085"/>
            <a:ext cx="10566400" cy="0"/>
          </a:xfrm>
          <a:prstGeom prst="line">
            <a:avLst/>
          </a:prstGeom>
          <a:noFill/>
          <a:ln w="6350">
            <a:solidFill>
              <a:srgbClr val="E3E1E7"/>
            </a:solidFill>
            <a:prstDash val="solid"/>
          </a:ln>
        </p:spPr>
      </p:sp>
      <p:sp>
        <p:nvSpPr>
          <p:cNvPr id="8" name="Text 6"/>
          <p:cNvSpPr/>
          <p:nvPr/>
        </p:nvSpPr>
        <p:spPr>
          <a:xfrm>
            <a:off x="812800" y="2995960"/>
            <a:ext cx="196215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Context</a:t>
            </a:r>
            <a:endParaRPr lang="en-US" sz="2200" dirty="0"/>
          </a:p>
        </p:txBody>
      </p:sp>
      <p:sp>
        <p:nvSpPr>
          <p:cNvPr id="9" name="Text 7"/>
          <p:cNvSpPr/>
          <p:nvPr/>
        </p:nvSpPr>
        <p:spPr>
          <a:xfrm>
            <a:off x="2971800" y="3084860"/>
            <a:ext cx="865962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For MBA students before interviews</a:t>
            </a:r>
            <a:endParaRPr lang="en-US" sz="1600" dirty="0"/>
          </a:p>
        </p:txBody>
      </p:sp>
      <p:sp>
        <p:nvSpPr>
          <p:cNvPr id="10" name="Shape 8"/>
          <p:cNvSpPr/>
          <p:nvPr/>
        </p:nvSpPr>
        <p:spPr>
          <a:xfrm>
            <a:off x="812800" y="3529955"/>
            <a:ext cx="10566400" cy="0"/>
          </a:xfrm>
          <a:prstGeom prst="line">
            <a:avLst/>
          </a:prstGeom>
          <a:noFill/>
          <a:ln w="6350">
            <a:solidFill>
              <a:srgbClr val="E3E1E7"/>
            </a:solidFill>
            <a:prstDash val="solid"/>
          </a:ln>
        </p:spPr>
      </p:sp>
      <p:sp>
        <p:nvSpPr>
          <p:cNvPr id="11" name="Text 9"/>
          <p:cNvSpPr/>
          <p:nvPr/>
        </p:nvSpPr>
        <p:spPr>
          <a:xfrm>
            <a:off x="812800" y="3672830"/>
            <a:ext cx="196215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Constraints</a:t>
            </a:r>
            <a:endParaRPr lang="en-US" sz="2200" dirty="0"/>
          </a:p>
        </p:txBody>
      </p:sp>
      <p:sp>
        <p:nvSpPr>
          <p:cNvPr id="12" name="Text 10"/>
          <p:cNvSpPr/>
          <p:nvPr/>
        </p:nvSpPr>
        <p:spPr>
          <a:xfrm>
            <a:off x="2971800" y="3761730"/>
            <a:ext cx="865962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No sign-in. Works on a phone.</a:t>
            </a:r>
            <a:endParaRPr lang="en-US" sz="1600" dirty="0"/>
          </a:p>
        </p:txBody>
      </p:sp>
      <p:sp>
        <p:nvSpPr>
          <p:cNvPr id="13" name="Shape 11"/>
          <p:cNvSpPr/>
          <p:nvPr/>
        </p:nvSpPr>
        <p:spPr>
          <a:xfrm>
            <a:off x="812800" y="4206825"/>
            <a:ext cx="10566400" cy="0"/>
          </a:xfrm>
          <a:prstGeom prst="line">
            <a:avLst/>
          </a:prstGeom>
          <a:noFill/>
          <a:ln w="6350">
            <a:solidFill>
              <a:srgbClr val="E3E1E7"/>
            </a:solidFill>
            <a:prstDash val="solid"/>
          </a:ln>
        </p:spPr>
      </p:sp>
      <p:sp>
        <p:nvSpPr>
          <p:cNvPr id="14" name="Shape 12"/>
          <p:cNvSpPr/>
          <p:nvPr/>
        </p:nvSpPr>
        <p:spPr>
          <a:xfrm>
            <a:off x="812800" y="4883696"/>
            <a:ext cx="10566400" cy="0"/>
          </a:xfrm>
          <a:prstGeom prst="line">
            <a:avLst/>
          </a:prstGeom>
          <a:noFill/>
          <a:ln w="6350">
            <a:solidFill>
              <a:srgbClr val="E3E1E7"/>
            </a:solidFill>
            <a:prstDash val="solid"/>
          </a:ln>
        </p:spPr>
      </p:sp>
      <p:sp>
        <p:nvSpPr>
          <p:cNvPr id="15" name="Text 13"/>
          <p:cNvSpPr/>
          <p:nvPr/>
        </p:nvSpPr>
        <p:spPr>
          <a:xfrm>
            <a:off x="812800" y="4349700"/>
            <a:ext cx="196215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Done when</a:t>
            </a:r>
            <a:endParaRPr lang="en-US" sz="2200" dirty="0"/>
          </a:p>
        </p:txBody>
      </p:sp>
      <p:sp>
        <p:nvSpPr>
          <p:cNvPr id="16" name="Text 14"/>
          <p:cNvSpPr/>
          <p:nvPr/>
        </p:nvSpPr>
        <p:spPr>
          <a:xfrm>
            <a:off x="2971800" y="4438600"/>
            <a:ext cx="865962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I can draw a question and time myself</a:t>
            </a:r>
            <a:endParaRPr lang="en-US" sz="1600" dirty="0"/>
          </a:p>
        </p:txBody>
      </p:sp>
      <p:sp>
        <p:nvSpPr>
          <p:cNvPr id="17" name="Shape 15"/>
          <p:cNvSpPr/>
          <p:nvPr/>
        </p:nvSpPr>
        <p:spPr>
          <a:xfrm>
            <a:off x="812800" y="5429895"/>
            <a:ext cx="10566400" cy="0"/>
          </a:xfrm>
          <a:prstGeom prst="line">
            <a:avLst/>
          </a:prstGeom>
          <a:noFill/>
          <a:ln w="6350">
            <a:solidFill>
              <a:srgbClr val="E3E1E7"/>
            </a:solidFill>
            <a:prstDash val="solid"/>
          </a:ln>
        </p:spPr>
      </p:sp>
      <p:pic>
        <p:nvPicPr>
          <p:cNvPr id="18"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9" name="Text 16"/>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Say what done looks like.</a:t>
            </a:r>
            <a:endParaRPr lang="en-US" sz="1400" dirty="0"/>
          </a:p>
        </p:txBody>
      </p:sp>
      <p:pic>
        <p:nvPicPr>
          <p:cNvPr id="20"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21" name="Text 17"/>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Constraints stop surprises.</a:t>
            </a:r>
            <a:endParaRPr lang="en-US" sz="1400" dirty="0"/>
          </a:p>
        </p:txBody>
      </p:sp>
      <p:pic>
        <p:nvPicPr>
          <p:cNvPr id="22"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23" name="Text 18"/>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“Flag gaps. Don’t invent.”</a:t>
            </a:r>
            <a:endParaRPr lang="en-US" sz="1400" dirty="0"/>
          </a:p>
        </p:txBody>
      </p:sp>
      <p:sp>
        <p:nvSpPr>
          <p:cNvPr id="24" name="Text 1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Codex best practices · Sites “Create a site” guide</a:t>
            </a:r>
            <a:endParaRPr lang="en-US" sz="1200" dirty="0"/>
          </a:p>
        </p:txBody>
      </p:sp>
      <p:sp>
        <p:nvSpPr>
          <p:cNvPr id="25"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28</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05 / Live</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FCFCFC"/>
                </a:solidFill>
                <a:latin typeface="Geist" pitchFamily="34" charset="0"/>
                <a:ea typeface="Geist" pitchFamily="34" charset="-122"/>
                <a:cs typeface="Geist" pitchFamily="34" charset="-120"/>
              </a:rPr>
              <a:t>Let’s build Sizing Sprint.</a:t>
            </a:r>
            <a:endParaRPr lang="en-US" sz="3600" dirty="0"/>
          </a:p>
        </p:txBody>
      </p:sp>
      <p:sp>
        <p:nvSpPr>
          <p:cNvPr id="4" name="Shape 2"/>
          <p:cNvSpPr/>
          <p:nvPr/>
        </p:nvSpPr>
        <p:spPr>
          <a:xfrm>
            <a:off x="812800" y="2543225"/>
            <a:ext cx="10566400" cy="1973461"/>
          </a:xfrm>
          <a:prstGeom prst="roundRect">
            <a:avLst>
              <a:gd name="adj" fmla="val 7722"/>
            </a:avLst>
          </a:prstGeom>
          <a:solidFill>
            <a:srgbClr val="1C1C1F"/>
          </a:solidFill>
          <a:ln/>
        </p:spPr>
      </p:sp>
      <p:sp>
        <p:nvSpPr>
          <p:cNvPr id="5" name="Text 3"/>
          <p:cNvSpPr/>
          <p:nvPr/>
        </p:nvSpPr>
        <p:spPr>
          <a:xfrm>
            <a:off x="1117600" y="2848025"/>
            <a:ext cx="1025550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Paste into Codex</a:t>
            </a:r>
            <a:endParaRPr lang="en-US" sz="1200" dirty="0"/>
          </a:p>
        </p:txBody>
      </p:sp>
      <p:sp>
        <p:nvSpPr>
          <p:cNvPr id="6" name="Text 4"/>
          <p:cNvSpPr/>
          <p:nvPr/>
        </p:nvSpPr>
        <p:spPr>
          <a:xfrm>
            <a:off x="1117600" y="3188345"/>
            <a:ext cx="10255504" cy="1048941"/>
          </a:xfrm>
          <a:prstGeom prst="rect">
            <a:avLst/>
          </a:prstGeom>
          <a:noFill/>
          <a:ln/>
        </p:spPr>
        <p:txBody>
          <a:bodyPr wrap="square" lIns="0" tIns="0" rIns="0" bIns="0" rtlCol="0" anchor="t">
            <a:normAutofit/>
          </a:bodyPr>
          <a:lstStyle/>
          <a:p>
            <a:pPr algn="l" indent="0" marL="0">
              <a:lnSpc>
                <a:spcPts val="2015"/>
              </a:lnSpc>
              <a:buNone/>
            </a:pPr>
            <a:r>
              <a:rPr lang="en-US" sz="1300" dirty="0">
                <a:solidFill>
                  <a:srgbClr val="FCFCFC"/>
                </a:solidFill>
                <a:latin typeface="Geist Mono" pitchFamily="49" charset="0"/>
                <a:ea typeface="Geist Mono" pitchFamily="49" charset="-122"/>
                <a:cs typeface="Geist Mono" pitchFamily="49" charset="-120"/>
              </a:rPr>
              <a:t>@Sites Build a website called Sizing Sprint where MBA students practise market-sizing questions. Include eight example questions. Let me draw a random one, start a 3-minute timer, note my estimate, then reveal a sample structure. No sign-in. Works on a phone. If anything is missing, flag it instead of inventing it. Save a version; don’t deploy yet.</a:t>
            </a:r>
            <a:endParaRPr lang="en-US" sz="1300" dirty="0"/>
          </a:p>
        </p:txBody>
      </p:sp>
      <p:sp>
        <p:nvSpPr>
          <p:cNvPr id="7" name="Shape 5"/>
          <p:cNvSpPr/>
          <p:nvPr/>
        </p:nvSpPr>
        <p:spPr>
          <a:xfrm>
            <a:off x="812800" y="5429895"/>
            <a:ext cx="10566400" cy="0"/>
          </a:xfrm>
          <a:prstGeom prst="line">
            <a:avLst/>
          </a:prstGeom>
          <a:noFill/>
          <a:ln w="6350">
            <a:solidFill>
              <a:srgbClr val="2C2C30"/>
            </a:solidFill>
            <a:prstDash val="solid"/>
          </a:ln>
        </p:spPr>
      </p:sp>
      <p:pic>
        <p:nvPicPr>
          <p:cNvPr id="8"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9" name="Text 6"/>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New ·</a:t>
            </a:r>
            <a:r>
              <a:rPr lang="en-US" sz="1400" dirty="0">
                <a:solidFill>
                  <a:srgbClr val="FCFCFC"/>
                </a:solidFill>
                <a:latin typeface="Geist" pitchFamily="34" charset="0"/>
                <a:ea typeface="Geist" pitchFamily="34" charset="-122"/>
                <a:cs typeface="Geist" pitchFamily="34" charset="-120"/>
              </a:rPr>
              <a:t> Watch it plan, build, test.</a:t>
            </a:r>
            <a:endParaRPr lang="en-US" sz="1400" dirty="0"/>
          </a:p>
        </p:txBody>
      </p:sp>
      <p:pic>
        <p:nvPicPr>
          <p:cNvPr id="10"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1" name="Text 7"/>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Tried ·</a:t>
            </a:r>
            <a:r>
              <a:rPr lang="en-US" sz="1400" dirty="0">
                <a:solidFill>
                  <a:srgbClr val="FCFCFC"/>
                </a:solidFill>
                <a:latin typeface="Geist" pitchFamily="34" charset="0"/>
                <a:ea typeface="Geist" pitchFamily="34" charset="-122"/>
                <a:cs typeface="Geist" pitchFamily="34" charset="-120"/>
              </a:rPr>
              <a:t> One change. Then check it.</a:t>
            </a:r>
            <a:endParaRPr lang="en-US" sz="1400" dirty="0"/>
          </a:p>
        </p:txBody>
      </p:sp>
      <p:pic>
        <p:nvPicPr>
          <p:cNvPr id="12"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3" name="Text 8"/>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Daily ·</a:t>
            </a:r>
            <a:r>
              <a:rPr lang="en-US" sz="1400" dirty="0">
                <a:solidFill>
                  <a:srgbClr val="FCFCFC"/>
                </a:solidFill>
                <a:latin typeface="Geist" pitchFamily="34" charset="0"/>
                <a:ea typeface="Geist" pitchFamily="34" charset="-122"/>
                <a:cs typeface="Geist" pitchFamily="34" charset="-120"/>
              </a:rPr>
              <a:t> Show a screenshot of a style.</a:t>
            </a:r>
            <a:endParaRPr lang="en-US" sz="1400" dirty="0"/>
          </a:p>
        </p:txBody>
      </p:sp>
      <p:sp>
        <p:nvSpPr>
          <p:cNvPr id="14" name="Text 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Sample answers are practice material, not real market data.</a:t>
            </a:r>
            <a:endParaRPr lang="en-US" sz="1200" dirty="0"/>
          </a:p>
        </p:txBody>
      </p:sp>
      <p:sp>
        <p:nvSpPr>
          <p:cNvPr id="15"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1AA"/>
                </a:solidFill>
                <a:latin typeface="Geist" pitchFamily="34" charset="0"/>
                <a:ea typeface="Geist" pitchFamily="34" charset="-122"/>
                <a:cs typeface="Geist" pitchFamily="34" charset="-120"/>
              </a:rPr>
              <a:t>29</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05 / Before you share</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Click it. Break it. Ship it.</a:t>
            </a:r>
            <a:endParaRPr lang="en-US" sz="3600" dirty="0"/>
          </a:p>
        </p:txBody>
      </p:sp>
      <p:sp>
        <p:nvSpPr>
          <p:cNvPr id="4" name="Shape 2"/>
          <p:cNvSpPr/>
          <p:nvPr/>
        </p:nvSpPr>
        <p:spPr>
          <a:xfrm>
            <a:off x="815975" y="2710210"/>
            <a:ext cx="3401467" cy="1639491"/>
          </a:xfrm>
          <a:prstGeom prst="roundRect">
            <a:avLst>
              <a:gd name="adj" fmla="val 9102"/>
            </a:avLst>
          </a:prstGeom>
          <a:solidFill>
            <a:srgbClr val="FCFCFC"/>
          </a:solidFill>
          <a:ln w="6350">
            <a:solidFill>
              <a:srgbClr val="E3E1E7"/>
            </a:solidFill>
            <a:prstDash val="solid"/>
          </a:ln>
        </p:spPr>
      </p:sp>
      <p:sp>
        <p:nvSpPr>
          <p:cNvPr id="5" name="Text 3"/>
          <p:cNvSpPr/>
          <p:nvPr/>
        </p:nvSpPr>
        <p:spPr>
          <a:xfrm>
            <a:off x="1123950" y="3018185"/>
            <a:ext cx="2869082" cy="431800"/>
          </a:xfrm>
          <a:prstGeom prst="rect">
            <a:avLst/>
          </a:prstGeom>
          <a:noFill/>
          <a:ln/>
        </p:spPr>
        <p:txBody>
          <a:bodyPr wrap="square" lIns="0" tIns="0" rIns="0" bIns="0" rtlCol="0" anchor="t">
            <a:normAutofit/>
          </a:bodyPr>
          <a:lstStyle/>
          <a:p>
            <a:pPr algn="l" indent="0" marL="0">
              <a:lnSpc>
                <a:spcPts val="3200"/>
              </a:lnSpc>
              <a:buNone/>
            </a:pPr>
            <a:r>
              <a:rPr lang="en-US" sz="3200" spc="-100" kern="0" dirty="0">
                <a:solidFill>
                  <a:srgbClr val="171719"/>
                </a:solidFill>
                <a:latin typeface="Geist" pitchFamily="34" charset="0"/>
                <a:ea typeface="Geist" pitchFamily="34" charset="-122"/>
                <a:cs typeface="Geist" pitchFamily="34" charset="-120"/>
              </a:rPr>
              <a:t>Click</a:t>
            </a:r>
            <a:endParaRPr lang="en-US" sz="3200" dirty="0"/>
          </a:p>
        </p:txBody>
      </p:sp>
      <p:sp>
        <p:nvSpPr>
          <p:cNvPr id="6" name="Text 4"/>
          <p:cNvSpPr/>
          <p:nvPr/>
        </p:nvSpPr>
        <p:spPr>
          <a:xfrm>
            <a:off x="1123950" y="3526185"/>
            <a:ext cx="2869082"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every button, on a phone too.</a:t>
            </a:r>
            <a:endParaRPr lang="en-US" sz="1600" dirty="0"/>
          </a:p>
        </p:txBody>
      </p:sp>
      <p:sp>
        <p:nvSpPr>
          <p:cNvPr id="7" name="Shape 5"/>
          <p:cNvSpPr/>
          <p:nvPr/>
        </p:nvSpPr>
        <p:spPr>
          <a:xfrm>
            <a:off x="4401592" y="2710210"/>
            <a:ext cx="3401516" cy="1639491"/>
          </a:xfrm>
          <a:prstGeom prst="roundRect">
            <a:avLst>
              <a:gd name="adj" fmla="val 9102"/>
            </a:avLst>
          </a:prstGeom>
          <a:solidFill>
            <a:srgbClr val="FCFCFC"/>
          </a:solidFill>
          <a:ln w="6350">
            <a:solidFill>
              <a:srgbClr val="E3E1E7"/>
            </a:solidFill>
            <a:prstDash val="solid"/>
          </a:ln>
        </p:spPr>
      </p:sp>
      <p:sp>
        <p:nvSpPr>
          <p:cNvPr id="8" name="Text 6"/>
          <p:cNvSpPr/>
          <p:nvPr/>
        </p:nvSpPr>
        <p:spPr>
          <a:xfrm>
            <a:off x="4709567" y="3018185"/>
            <a:ext cx="2869133" cy="431800"/>
          </a:xfrm>
          <a:prstGeom prst="rect">
            <a:avLst/>
          </a:prstGeom>
          <a:noFill/>
          <a:ln/>
        </p:spPr>
        <p:txBody>
          <a:bodyPr wrap="square" lIns="0" tIns="0" rIns="0" bIns="0" rtlCol="0" anchor="t">
            <a:normAutofit/>
          </a:bodyPr>
          <a:lstStyle/>
          <a:p>
            <a:pPr algn="l" indent="0" marL="0">
              <a:lnSpc>
                <a:spcPts val="3200"/>
              </a:lnSpc>
              <a:buNone/>
            </a:pPr>
            <a:r>
              <a:rPr lang="en-US" sz="3200" spc="-100" kern="0" dirty="0">
                <a:solidFill>
                  <a:srgbClr val="171719"/>
                </a:solidFill>
                <a:latin typeface="Geist" pitchFamily="34" charset="0"/>
                <a:ea typeface="Geist" pitchFamily="34" charset="-122"/>
                <a:cs typeface="Geist" pitchFamily="34" charset="-120"/>
              </a:rPr>
              <a:t>Break</a:t>
            </a:r>
            <a:endParaRPr lang="en-US" sz="3200" dirty="0"/>
          </a:p>
        </p:txBody>
      </p:sp>
      <p:sp>
        <p:nvSpPr>
          <p:cNvPr id="9" name="Text 7"/>
          <p:cNvSpPr/>
          <p:nvPr/>
        </p:nvSpPr>
        <p:spPr>
          <a:xfrm>
            <a:off x="4709567" y="3526185"/>
            <a:ext cx="3090366" cy="289520"/>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67656D"/>
                </a:solidFill>
                <a:latin typeface="Geist" pitchFamily="34" charset="0"/>
                <a:ea typeface="Geist" pitchFamily="34" charset="-122"/>
                <a:cs typeface="Geist" pitchFamily="34" charset="-120"/>
              </a:rPr>
              <a:t>it with an empty or silly input.</a:t>
            </a:r>
            <a:endParaRPr lang="en-US" sz="1600" dirty="0"/>
          </a:p>
        </p:txBody>
      </p:sp>
      <p:sp>
        <p:nvSpPr>
          <p:cNvPr id="10" name="Shape 8"/>
          <p:cNvSpPr/>
          <p:nvPr/>
        </p:nvSpPr>
        <p:spPr>
          <a:xfrm>
            <a:off x="7984083" y="2707035"/>
            <a:ext cx="3395117" cy="1645841"/>
          </a:xfrm>
          <a:prstGeom prst="roundRect">
            <a:avLst>
              <a:gd name="adj" fmla="val 9260"/>
            </a:avLst>
          </a:prstGeom>
          <a:solidFill>
            <a:srgbClr val="232323"/>
          </a:solidFill>
          <a:ln/>
        </p:spPr>
      </p:sp>
      <p:sp>
        <p:nvSpPr>
          <p:cNvPr id="11" name="Text 9"/>
          <p:cNvSpPr/>
          <p:nvPr/>
        </p:nvSpPr>
        <p:spPr>
          <a:xfrm>
            <a:off x="8288883" y="3011835"/>
            <a:ext cx="2869082" cy="431800"/>
          </a:xfrm>
          <a:prstGeom prst="rect">
            <a:avLst/>
          </a:prstGeom>
          <a:noFill/>
          <a:ln/>
        </p:spPr>
        <p:txBody>
          <a:bodyPr wrap="square" lIns="0" tIns="0" rIns="0" bIns="0" rtlCol="0" anchor="t">
            <a:normAutofit/>
          </a:bodyPr>
          <a:lstStyle/>
          <a:p>
            <a:pPr algn="l" indent="0" marL="0">
              <a:lnSpc>
                <a:spcPts val="3200"/>
              </a:lnSpc>
              <a:buNone/>
            </a:pPr>
            <a:r>
              <a:rPr lang="en-US" sz="3200" spc="-100" kern="0" dirty="0">
                <a:solidFill>
                  <a:srgbClr val="FCFCFC"/>
                </a:solidFill>
                <a:latin typeface="Geist" pitchFamily="34" charset="0"/>
                <a:ea typeface="Geist" pitchFamily="34" charset="-122"/>
                <a:cs typeface="Geist" pitchFamily="34" charset="-120"/>
              </a:rPr>
              <a:t>Ship</a:t>
            </a:r>
            <a:endParaRPr lang="en-US" sz="3200" dirty="0"/>
          </a:p>
        </p:txBody>
      </p:sp>
      <p:sp>
        <p:nvSpPr>
          <p:cNvPr id="12" name="Text 10"/>
          <p:cNvSpPr/>
          <p:nvPr/>
        </p:nvSpPr>
        <p:spPr>
          <a:xfrm>
            <a:off x="8288883" y="3519835"/>
            <a:ext cx="2869082"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C9C7CF"/>
                </a:solidFill>
                <a:latin typeface="Geist" pitchFamily="34" charset="0"/>
                <a:ea typeface="Geist" pitchFamily="34" charset="-122"/>
                <a:cs typeface="Geist" pitchFamily="34" charset="-120"/>
              </a:rPr>
              <a:t>to the right audience, on purpose.</a:t>
            </a:r>
            <a:endParaRPr lang="en-US" sz="1600" dirty="0"/>
          </a:p>
        </p:txBody>
      </p:sp>
      <p:sp>
        <p:nvSpPr>
          <p:cNvPr id="13" name="Shape 11"/>
          <p:cNvSpPr/>
          <p:nvPr/>
        </p:nvSpPr>
        <p:spPr>
          <a:xfrm>
            <a:off x="812800" y="5429895"/>
            <a:ext cx="10566400" cy="0"/>
          </a:xfrm>
          <a:prstGeom prst="line">
            <a:avLst/>
          </a:prstGeom>
          <a:noFill/>
          <a:ln w="6350">
            <a:solidFill>
              <a:srgbClr val="D9D7DD"/>
            </a:solidFill>
            <a:prstDash val="solid"/>
          </a:ln>
        </p:spPr>
      </p:sp>
      <p:pic>
        <p:nvPicPr>
          <p:cNvPr id="14"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5" name="Text 12"/>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You are the final test.</a:t>
            </a:r>
            <a:endParaRPr lang="en-US" sz="1400" dirty="0"/>
          </a:p>
        </p:txBody>
      </p:sp>
      <p:pic>
        <p:nvPicPr>
          <p:cNvPr id="16"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7" name="Text 13"/>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No secrets, no personal data.</a:t>
            </a:r>
            <a:endParaRPr lang="en-US" sz="1400" dirty="0"/>
          </a:p>
        </p:txBody>
      </p:sp>
      <p:pic>
        <p:nvPicPr>
          <p:cNvPr id="18"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9" name="Text 14"/>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Retest the live link.</a:t>
            </a:r>
            <a:endParaRPr lang="en-US" sz="1400" dirty="0"/>
          </a:p>
        </p:txBody>
      </p:sp>
      <p:sp>
        <p:nvSpPr>
          <p:cNvPr id="20" name="Text 1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Source: Sites “Create a site” guide</a:t>
            </a:r>
            <a:endParaRPr lang="en-US" sz="1200" dirty="0"/>
          </a:p>
        </p:txBody>
      </p:sp>
      <p:sp>
        <p:nvSpPr>
          <p:cNvPr id="21" name="Text 1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30</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374198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06 / Hands-on · 5:38–5:53</a:t>
            </a:r>
            <a:endParaRPr lang="en-US" sz="1200" dirty="0"/>
          </a:p>
        </p:txBody>
      </p:sp>
      <p:sp>
        <p:nvSpPr>
          <p:cNvPr id="3" name="Text 1"/>
          <p:cNvSpPr/>
          <p:nvPr>
            <p:ph type="title"/>
          </p:nvPr>
        </p:nvSpPr>
        <p:spPr>
          <a:xfrm>
            <a:off x="812800" y="1153120"/>
            <a:ext cx="4359593" cy="939800"/>
          </a:xfrm>
          <a:prstGeom prst="rect">
            <a:avLst/>
          </a:prstGeom>
          <a:noFill/>
          <a:ln/>
        </p:spPr>
        <p:txBody>
          <a:bodyPr wrap="square" lIns="0" tIns="0" rIns="0" bIns="0" rtlCol="0" anchor="t">
            <a:normAutofit/>
          </a:bodyPr>
          <a:lstStyle/>
          <a:p>
            <a:pPr algn="l" indent="0" marL="0">
              <a:lnSpc>
                <a:spcPts val="7200"/>
              </a:lnSpc>
              <a:buNone/>
            </a:pPr>
            <a:r>
              <a:rPr lang="en-US" sz="7200" b="0" i="0" spc="-275" kern="0" dirty="0">
                <a:solidFill>
                  <a:srgbClr val="171719"/>
                </a:solidFill>
                <a:latin typeface="Geist" pitchFamily="34" charset="0"/>
                <a:ea typeface="Geist" pitchFamily="34" charset="-122"/>
                <a:cs typeface="Geist" pitchFamily="34" charset="-120"/>
              </a:rPr>
              <a:t>Your turn.</a:t>
            </a:r>
            <a:endParaRPr lang="en-US" sz="7200" dirty="0"/>
          </a:p>
        </p:txBody>
      </p:sp>
      <p:sp>
        <p:nvSpPr>
          <p:cNvPr id="4" name="Text 2"/>
          <p:cNvSpPr/>
          <p:nvPr/>
        </p:nvSpPr>
        <p:spPr>
          <a:xfrm>
            <a:off x="10043468" y="1590030"/>
            <a:ext cx="1335732" cy="477490"/>
          </a:xfrm>
          <a:prstGeom prst="roundRect">
            <a:avLst>
              <a:gd name="adj" fmla="val 50000"/>
            </a:avLst>
          </a:prstGeom>
          <a:solidFill>
            <a:srgbClr val="232323"/>
          </a:solidFill>
          <a:ln/>
        </p:spPr>
        <p:txBody>
          <a:bodyPr wrap="none" lIns="0" tIns="0" rIns="0" bIns="0" rtlCol="0" anchor="ctr">
            <a:normAutofit/>
          </a:bodyPr>
          <a:lstStyle/>
          <a:p>
            <a:pPr algn="ctr" indent="0" marL="0">
              <a:lnSpc>
                <a:spcPts val="1960"/>
              </a:lnSpc>
              <a:buNone/>
            </a:pPr>
            <a:r>
              <a:rPr lang="en-US" sz="1400" dirty="0">
                <a:solidFill>
                  <a:srgbClr val="FCFCFC"/>
                </a:solidFill>
                <a:latin typeface="Geist" pitchFamily="34" charset="0"/>
                <a:ea typeface="Geist" pitchFamily="34" charset="-122"/>
                <a:cs typeface="Geist" pitchFamily="34" charset="-120"/>
              </a:rPr>
              <a:t>15 minutes</a:t>
            </a:r>
            <a:endParaRPr lang="en-US" sz="1400" dirty="0"/>
          </a:p>
        </p:txBody>
      </p:sp>
      <p:sp>
        <p:nvSpPr>
          <p:cNvPr id="5" name="Shape 3"/>
          <p:cNvSpPr/>
          <p:nvPr/>
        </p:nvSpPr>
        <p:spPr>
          <a:xfrm>
            <a:off x="812800" y="2423120"/>
            <a:ext cx="3403600" cy="3418880"/>
          </a:xfrm>
          <a:prstGeom prst="roundRect">
            <a:avLst>
              <a:gd name="adj" fmla="val 4478"/>
            </a:avLst>
          </a:prstGeom>
          <a:solidFill>
            <a:srgbClr val="F0F0EE"/>
          </a:solidFill>
          <a:ln/>
        </p:spPr>
      </p:sp>
      <p:pic>
        <p:nvPicPr>
          <p:cNvPr id="6" name="Image 0" descr="preencoded.png">    </p:cNvPr>
          <p:cNvPicPr>
            <a:picLocks noChangeAspect="1"/>
          </p:cNvPicPr>
          <p:nvPr/>
        </p:nvPicPr>
        <p:blipFill>
          <a:blip r:embed="rId1"/>
          <a:srcRect l="0" r="0" t="0" b="0"/>
          <a:stretch/>
        </p:blipFill>
        <p:spPr>
          <a:xfrm>
            <a:off x="1117600" y="2745680"/>
            <a:ext cx="177800" cy="177800"/>
          </a:xfrm>
          <a:prstGeom prst="rect">
            <a:avLst/>
          </a:prstGeom>
        </p:spPr>
      </p:pic>
      <p:sp>
        <p:nvSpPr>
          <p:cNvPr id="7" name="Text 4"/>
          <p:cNvSpPr/>
          <p:nvPr/>
        </p:nvSpPr>
        <p:spPr>
          <a:xfrm>
            <a:off x="1397000" y="2727920"/>
            <a:ext cx="38189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New</a:t>
            </a:r>
            <a:endParaRPr lang="en-US" sz="1200" dirty="0"/>
          </a:p>
        </p:txBody>
      </p:sp>
      <p:sp>
        <p:nvSpPr>
          <p:cNvPr id="8" name="Text 5"/>
          <p:cNvSpPr/>
          <p:nvPr/>
        </p:nvSpPr>
        <p:spPr>
          <a:xfrm>
            <a:off x="1117600" y="4911427"/>
            <a:ext cx="2877820" cy="651173"/>
          </a:xfrm>
          <a:prstGeom prst="rect">
            <a:avLst/>
          </a:prstGeom>
          <a:noFill/>
          <a:ln/>
        </p:spPr>
        <p:txBody>
          <a:bodyPr wrap="square" lIns="0" tIns="0" rIns="0" bIns="0" rtlCol="0" anchor="t">
            <a:normAutofit/>
          </a:bodyPr>
          <a:lstStyle/>
          <a:p>
            <a:pPr algn="l" indent="0" marL="0">
              <a:lnSpc>
                <a:spcPts val="2464"/>
              </a:lnSpc>
              <a:buNone/>
            </a:pPr>
            <a:r>
              <a:rPr lang="en-US" sz="2200" spc="-50" kern="0" dirty="0">
                <a:solidFill>
                  <a:srgbClr val="171719"/>
                </a:solidFill>
                <a:latin typeface="Geist" pitchFamily="34" charset="0"/>
                <a:ea typeface="Geist" pitchFamily="34" charset="-122"/>
                <a:cs typeface="Geist" pitchFamily="34" charset="-120"/>
              </a:rPr>
              <a:t>Paste a starter. Change one thing.</a:t>
            </a:r>
            <a:endParaRPr lang="en-US" sz="2200" dirty="0"/>
          </a:p>
        </p:txBody>
      </p:sp>
      <p:sp>
        <p:nvSpPr>
          <p:cNvPr id="9" name="Shape 6"/>
          <p:cNvSpPr/>
          <p:nvPr/>
        </p:nvSpPr>
        <p:spPr>
          <a:xfrm>
            <a:off x="4394200" y="2423120"/>
            <a:ext cx="3403600" cy="3418880"/>
          </a:xfrm>
          <a:prstGeom prst="roundRect">
            <a:avLst>
              <a:gd name="adj" fmla="val 4478"/>
            </a:avLst>
          </a:prstGeom>
          <a:solidFill>
            <a:srgbClr val="F0F0EE"/>
          </a:solidFill>
          <a:ln/>
        </p:spPr>
      </p:sp>
      <p:pic>
        <p:nvPicPr>
          <p:cNvPr id="10" name="Image 1" descr="preencoded.png">    </p:cNvPr>
          <p:cNvPicPr>
            <a:picLocks noChangeAspect="1"/>
          </p:cNvPicPr>
          <p:nvPr/>
        </p:nvPicPr>
        <p:blipFill>
          <a:blip r:embed="rId2"/>
          <a:srcRect l="0" r="0" t="0" b="0"/>
          <a:stretch/>
        </p:blipFill>
        <p:spPr>
          <a:xfrm>
            <a:off x="4699000" y="2745680"/>
            <a:ext cx="177800" cy="177800"/>
          </a:xfrm>
          <a:prstGeom prst="rect">
            <a:avLst/>
          </a:prstGeom>
        </p:spPr>
      </p:pic>
      <p:sp>
        <p:nvSpPr>
          <p:cNvPr id="11" name="Text 7"/>
          <p:cNvSpPr/>
          <p:nvPr/>
        </p:nvSpPr>
        <p:spPr>
          <a:xfrm>
            <a:off x="4978400" y="2727920"/>
            <a:ext cx="40802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Tried</a:t>
            </a:r>
            <a:endParaRPr lang="en-US" sz="1200" dirty="0"/>
          </a:p>
        </p:txBody>
      </p:sp>
      <p:sp>
        <p:nvSpPr>
          <p:cNvPr id="12" name="Text 8"/>
          <p:cNvSpPr/>
          <p:nvPr/>
        </p:nvSpPr>
        <p:spPr>
          <a:xfrm>
            <a:off x="4699000" y="4911427"/>
            <a:ext cx="2877820" cy="651173"/>
          </a:xfrm>
          <a:prstGeom prst="rect">
            <a:avLst/>
          </a:prstGeom>
          <a:noFill/>
          <a:ln/>
        </p:spPr>
        <p:txBody>
          <a:bodyPr wrap="square" lIns="0" tIns="0" rIns="0" bIns="0" rtlCol="0" anchor="t">
            <a:normAutofit/>
          </a:bodyPr>
          <a:lstStyle/>
          <a:p>
            <a:pPr algn="l" indent="0" marL="0">
              <a:lnSpc>
                <a:spcPts val="2464"/>
              </a:lnSpc>
              <a:buNone/>
            </a:pPr>
            <a:r>
              <a:rPr lang="en-US" sz="2200" spc="-50" kern="0" dirty="0">
                <a:solidFill>
                  <a:srgbClr val="171719"/>
                </a:solidFill>
                <a:latin typeface="Geist" pitchFamily="34" charset="0"/>
                <a:ea typeface="Geist" pitchFamily="34" charset="-122"/>
                <a:cs typeface="Geist" pitchFamily="34" charset="-120"/>
              </a:rPr>
              <a:t>Build your own idea in four lines.</a:t>
            </a:r>
            <a:endParaRPr lang="en-US" sz="2200" dirty="0"/>
          </a:p>
        </p:txBody>
      </p:sp>
      <p:sp>
        <p:nvSpPr>
          <p:cNvPr id="13" name="Shape 9"/>
          <p:cNvSpPr/>
          <p:nvPr/>
        </p:nvSpPr>
        <p:spPr>
          <a:xfrm>
            <a:off x="7975600" y="2423120"/>
            <a:ext cx="3403600" cy="3418880"/>
          </a:xfrm>
          <a:prstGeom prst="roundRect">
            <a:avLst>
              <a:gd name="adj" fmla="val 4478"/>
            </a:avLst>
          </a:prstGeom>
          <a:solidFill>
            <a:srgbClr val="232323"/>
          </a:solidFill>
          <a:ln/>
        </p:spPr>
      </p:sp>
      <p:pic>
        <p:nvPicPr>
          <p:cNvPr id="14" name="Image 2" descr="preencoded.png">    </p:cNvPr>
          <p:cNvPicPr>
            <a:picLocks noChangeAspect="1"/>
          </p:cNvPicPr>
          <p:nvPr/>
        </p:nvPicPr>
        <p:blipFill>
          <a:blip r:embed="rId3"/>
          <a:srcRect l="0" r="0" t="0" b="0"/>
          <a:stretch/>
        </p:blipFill>
        <p:spPr>
          <a:xfrm>
            <a:off x="8280400" y="2745680"/>
            <a:ext cx="177800" cy="177800"/>
          </a:xfrm>
          <a:prstGeom prst="rect">
            <a:avLst/>
          </a:prstGeom>
        </p:spPr>
      </p:pic>
      <p:sp>
        <p:nvSpPr>
          <p:cNvPr id="15" name="Text 10"/>
          <p:cNvSpPr/>
          <p:nvPr/>
        </p:nvSpPr>
        <p:spPr>
          <a:xfrm>
            <a:off x="8559800" y="2727920"/>
            <a:ext cx="41350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7CF"/>
                </a:solidFill>
                <a:latin typeface="Geist" pitchFamily="34" charset="0"/>
                <a:ea typeface="Geist" pitchFamily="34" charset="-122"/>
                <a:cs typeface="Geist" pitchFamily="34" charset="-120"/>
              </a:rPr>
              <a:t>Daily</a:t>
            </a:r>
            <a:endParaRPr lang="en-US" sz="1200" dirty="0"/>
          </a:p>
        </p:txBody>
      </p:sp>
      <p:sp>
        <p:nvSpPr>
          <p:cNvPr id="16" name="Text 11"/>
          <p:cNvSpPr/>
          <p:nvPr/>
        </p:nvSpPr>
        <p:spPr>
          <a:xfrm>
            <a:off x="8280400" y="4911427"/>
            <a:ext cx="2877820" cy="651173"/>
          </a:xfrm>
          <a:prstGeom prst="rect">
            <a:avLst/>
          </a:prstGeom>
          <a:noFill/>
          <a:ln/>
        </p:spPr>
        <p:txBody>
          <a:bodyPr wrap="square" lIns="0" tIns="0" rIns="0" bIns="0" rtlCol="0" anchor="t">
            <a:normAutofit/>
          </a:bodyPr>
          <a:lstStyle/>
          <a:p>
            <a:pPr algn="l" indent="0" marL="0">
              <a:lnSpc>
                <a:spcPts val="2464"/>
              </a:lnSpc>
              <a:buNone/>
            </a:pPr>
            <a:r>
              <a:rPr lang="en-US" sz="2200" spc="-50" kern="0" dirty="0">
                <a:solidFill>
                  <a:srgbClr val="FCFCFC"/>
                </a:solidFill>
                <a:latin typeface="Geist" pitchFamily="34" charset="0"/>
                <a:ea typeface="Geist" pitchFamily="34" charset="-122"/>
                <a:cs typeface="Geist" pitchFamily="34" charset="-120"/>
              </a:rPr>
              <a:t>Make it remember: add a leaderboard.</a:t>
            </a:r>
            <a:endParaRPr lang="en-US" sz="2200" dirty="0"/>
          </a:p>
        </p:txBody>
      </p:sp>
      <p:sp>
        <p:nvSpPr>
          <p:cNvPr id="17" name="Text 1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Free or Go plan? Ask for “a single index.html in this folder” instead. Pairs welcome.</a:t>
            </a:r>
            <a:endParaRPr lang="en-US" sz="1200" dirty="0"/>
          </a:p>
        </p:txBody>
      </p:sp>
      <p:sp>
        <p:nvSpPr>
          <p:cNvPr id="18"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31</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06 / Hands-on</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Copy. Paste. Build.</a:t>
            </a:r>
            <a:endParaRPr lang="en-US" sz="3600" dirty="0"/>
          </a:p>
        </p:txBody>
      </p:sp>
      <p:sp>
        <p:nvSpPr>
          <p:cNvPr id="4" name="Shape 2"/>
          <p:cNvSpPr/>
          <p:nvPr/>
        </p:nvSpPr>
        <p:spPr>
          <a:xfrm>
            <a:off x="815975" y="1941116"/>
            <a:ext cx="3418384" cy="3897709"/>
          </a:xfrm>
          <a:prstGeom prst="roundRect">
            <a:avLst>
              <a:gd name="adj" fmla="val 4365"/>
            </a:avLst>
          </a:prstGeom>
          <a:solidFill>
            <a:srgbClr val="FCFCFC"/>
          </a:solidFill>
          <a:ln w="6350">
            <a:solidFill>
              <a:srgbClr val="E3E1E7"/>
            </a:solidFill>
            <a:prstDash val="solid"/>
          </a:ln>
        </p:spPr>
      </p:sp>
      <p:pic>
        <p:nvPicPr>
          <p:cNvPr id="5" name="Image 0" descr="preencoded.png">    </p:cNvPr>
          <p:cNvPicPr>
            <a:picLocks noChangeAspect="1"/>
          </p:cNvPicPr>
          <p:nvPr/>
        </p:nvPicPr>
        <p:blipFill>
          <a:blip r:embed="rId1"/>
          <a:srcRect l="0" r="0" t="0" b="0"/>
          <a:stretch/>
        </p:blipFill>
        <p:spPr>
          <a:xfrm>
            <a:off x="1073150" y="2216051"/>
            <a:ext cx="177800" cy="177800"/>
          </a:xfrm>
          <a:prstGeom prst="rect">
            <a:avLst/>
          </a:prstGeom>
        </p:spPr>
      </p:pic>
      <p:sp>
        <p:nvSpPr>
          <p:cNvPr id="6" name="Text 3"/>
          <p:cNvSpPr/>
          <p:nvPr/>
        </p:nvSpPr>
        <p:spPr>
          <a:xfrm>
            <a:off x="1352550" y="2198291"/>
            <a:ext cx="157680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New · Sizing Sprint</a:t>
            </a:r>
            <a:endParaRPr lang="en-US" sz="1200" dirty="0"/>
          </a:p>
        </p:txBody>
      </p:sp>
      <p:sp>
        <p:nvSpPr>
          <p:cNvPr id="7" name="Text 4"/>
          <p:cNvSpPr/>
          <p:nvPr/>
        </p:nvSpPr>
        <p:spPr>
          <a:xfrm>
            <a:off x="1073150" y="2564011"/>
            <a:ext cx="2991155" cy="1442541"/>
          </a:xfrm>
          <a:prstGeom prst="rect">
            <a:avLst/>
          </a:prstGeom>
          <a:noFill/>
          <a:ln/>
        </p:spPr>
        <p:txBody>
          <a:bodyPr wrap="square" lIns="0" tIns="0" rIns="0" bIns="0" rtlCol="0" anchor="t">
            <a:normAutofit/>
          </a:bodyPr>
          <a:lstStyle/>
          <a:p>
            <a:pPr algn="l" indent="0" marL="0">
              <a:lnSpc>
                <a:spcPts val="1860"/>
              </a:lnSpc>
              <a:buNone/>
            </a:pPr>
            <a:r>
              <a:rPr lang="en-US" sz="1200" dirty="0">
                <a:solidFill>
                  <a:srgbClr val="171719"/>
                </a:solidFill>
                <a:latin typeface="Geist Mono" pitchFamily="49" charset="0"/>
                <a:ea typeface="Geist Mono" pitchFamily="49" charset="-122"/>
                <a:cs typeface="Geist Mono" pitchFamily="49" charset="-120"/>
              </a:rPr>
              <a:t>@Sites Build a website where I practise market-sizing questions: a random question, a 3-minute timer, a notes box and a button that reveals a sample answer. Works on a phone.</a:t>
            </a:r>
            <a:endParaRPr lang="en-US" sz="1200" dirty="0"/>
          </a:p>
        </p:txBody>
      </p:sp>
      <p:sp>
        <p:nvSpPr>
          <p:cNvPr id="8" name="Shape 5"/>
          <p:cNvSpPr/>
          <p:nvPr/>
        </p:nvSpPr>
        <p:spPr>
          <a:xfrm>
            <a:off x="4393109" y="1941116"/>
            <a:ext cx="3418433" cy="3897709"/>
          </a:xfrm>
          <a:prstGeom prst="roundRect">
            <a:avLst>
              <a:gd name="adj" fmla="val 4365"/>
            </a:avLst>
          </a:prstGeom>
          <a:solidFill>
            <a:srgbClr val="FCFCFC"/>
          </a:solidFill>
          <a:ln w="6350">
            <a:solidFill>
              <a:srgbClr val="E3E1E7"/>
            </a:solidFill>
            <a:prstDash val="solid"/>
          </a:ln>
        </p:spPr>
      </p:sp>
      <p:pic>
        <p:nvPicPr>
          <p:cNvPr id="9" name="Image 1" descr="preencoded.png">    </p:cNvPr>
          <p:cNvPicPr>
            <a:picLocks noChangeAspect="1"/>
          </p:cNvPicPr>
          <p:nvPr/>
        </p:nvPicPr>
        <p:blipFill>
          <a:blip r:embed="rId2"/>
          <a:srcRect l="0" r="0" t="0" b="0"/>
          <a:stretch/>
        </p:blipFill>
        <p:spPr>
          <a:xfrm>
            <a:off x="4650284" y="2216051"/>
            <a:ext cx="177800" cy="177800"/>
          </a:xfrm>
          <a:prstGeom prst="rect">
            <a:avLst/>
          </a:prstGeom>
        </p:spPr>
      </p:pic>
      <p:sp>
        <p:nvSpPr>
          <p:cNvPr id="10" name="Text 6"/>
          <p:cNvSpPr/>
          <p:nvPr/>
        </p:nvSpPr>
        <p:spPr>
          <a:xfrm>
            <a:off x="4929684" y="2198291"/>
            <a:ext cx="130581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Tried · Your idea</a:t>
            </a:r>
            <a:endParaRPr lang="en-US" sz="1200" dirty="0"/>
          </a:p>
        </p:txBody>
      </p:sp>
      <p:sp>
        <p:nvSpPr>
          <p:cNvPr id="11" name="Text 7"/>
          <p:cNvSpPr/>
          <p:nvPr/>
        </p:nvSpPr>
        <p:spPr>
          <a:xfrm>
            <a:off x="4650284" y="2564011"/>
            <a:ext cx="2991206" cy="1442541"/>
          </a:xfrm>
          <a:prstGeom prst="rect">
            <a:avLst/>
          </a:prstGeom>
          <a:noFill/>
          <a:ln/>
        </p:spPr>
        <p:txBody>
          <a:bodyPr wrap="square" lIns="0" tIns="0" rIns="0" bIns="0" rtlCol="0" anchor="t">
            <a:normAutofit/>
          </a:bodyPr>
          <a:lstStyle/>
          <a:p>
            <a:pPr algn="l" indent="0" marL="0">
              <a:lnSpc>
                <a:spcPts val="1860"/>
              </a:lnSpc>
              <a:buNone/>
            </a:pPr>
            <a:r>
              <a:rPr lang="en-US" sz="1200" dirty="0">
                <a:solidFill>
                  <a:srgbClr val="171719"/>
                </a:solidFill>
                <a:latin typeface="Geist Mono" pitchFamily="49" charset="0"/>
                <a:ea typeface="Geist Mono" pitchFamily="49" charset="-122"/>
                <a:cs typeface="Geist Mono" pitchFamily="49" charset="-120"/>
              </a:rPr>
              <a:t>@Sites Goal: [what]. Context: [who it’s for]. Constraints: [what to avoid]. Done when: [your test]. Flag anything missing instead of inventing it.</a:t>
            </a:r>
            <a:endParaRPr lang="en-US" sz="1200" dirty="0"/>
          </a:p>
        </p:txBody>
      </p:sp>
      <p:sp>
        <p:nvSpPr>
          <p:cNvPr id="12" name="Shape 8"/>
          <p:cNvSpPr/>
          <p:nvPr/>
        </p:nvSpPr>
        <p:spPr>
          <a:xfrm>
            <a:off x="7967117" y="1937941"/>
            <a:ext cx="3412083" cy="3904059"/>
          </a:xfrm>
          <a:prstGeom prst="roundRect">
            <a:avLst>
              <a:gd name="adj" fmla="val 4466"/>
            </a:avLst>
          </a:prstGeom>
          <a:solidFill>
            <a:srgbClr val="232323"/>
          </a:solidFill>
          <a:ln/>
        </p:spPr>
      </p:sp>
      <p:pic>
        <p:nvPicPr>
          <p:cNvPr id="13" name="Image 2" descr="preencoded.png">    </p:cNvPr>
          <p:cNvPicPr>
            <a:picLocks noChangeAspect="1"/>
          </p:cNvPicPr>
          <p:nvPr/>
        </p:nvPicPr>
        <p:blipFill>
          <a:blip r:embed="rId3"/>
          <a:srcRect l="0" r="0" t="0" b="0"/>
          <a:stretch/>
        </p:blipFill>
        <p:spPr>
          <a:xfrm>
            <a:off x="8221117" y="2209701"/>
            <a:ext cx="177800" cy="177800"/>
          </a:xfrm>
          <a:prstGeom prst="rect">
            <a:avLst/>
          </a:prstGeom>
        </p:spPr>
      </p:pic>
      <p:sp>
        <p:nvSpPr>
          <p:cNvPr id="14" name="Text 9"/>
          <p:cNvSpPr/>
          <p:nvPr/>
        </p:nvSpPr>
        <p:spPr>
          <a:xfrm>
            <a:off x="8500517" y="2191941"/>
            <a:ext cx="124217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7CF"/>
                </a:solidFill>
                <a:latin typeface="Geist" pitchFamily="34" charset="0"/>
                <a:ea typeface="Geist" pitchFamily="34" charset="-122"/>
                <a:cs typeface="Geist" pitchFamily="34" charset="-120"/>
              </a:rPr>
              <a:t>Daily · Level up</a:t>
            </a:r>
            <a:endParaRPr lang="en-US" sz="1200" dirty="0"/>
          </a:p>
        </p:txBody>
      </p:sp>
      <p:sp>
        <p:nvSpPr>
          <p:cNvPr id="15" name="Text 10"/>
          <p:cNvSpPr/>
          <p:nvPr/>
        </p:nvSpPr>
        <p:spPr>
          <a:xfrm>
            <a:off x="8221117" y="2557661"/>
            <a:ext cx="2991206" cy="1442541"/>
          </a:xfrm>
          <a:prstGeom prst="rect">
            <a:avLst/>
          </a:prstGeom>
          <a:noFill/>
          <a:ln/>
        </p:spPr>
        <p:txBody>
          <a:bodyPr wrap="square" lIns="0" tIns="0" rIns="0" bIns="0" rtlCol="0" anchor="t">
            <a:normAutofit/>
          </a:bodyPr>
          <a:lstStyle/>
          <a:p>
            <a:pPr algn="l" indent="0" marL="0">
              <a:lnSpc>
                <a:spcPts val="1860"/>
              </a:lnSpc>
              <a:buNone/>
            </a:pPr>
            <a:r>
              <a:rPr lang="en-US" sz="1200" dirty="0">
                <a:solidFill>
                  <a:srgbClr val="FCFCFC"/>
                </a:solidFill>
                <a:latin typeface="Geist Mono" pitchFamily="49" charset="0"/>
                <a:ea typeface="Geist Mono" pitchFamily="49" charset="-122"/>
                <a:cs typeface="Geist Mono" pitchFamily="49" charset="-120"/>
              </a:rPr>
              <a:t>Add a leaderboard that saves scores in the Site’s database. Offer optional Sign in with ChatGPT so people see their own history. Save a version; don’t deploy.</a:t>
            </a:r>
            <a:endParaRPr lang="en-US" sz="1200" dirty="0"/>
          </a:p>
        </p:txBody>
      </p:sp>
      <p:sp>
        <p:nvSpPr>
          <p:cNvPr id="16" name="Text 1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Then: one change → check it → repeat</a:t>
            </a:r>
            <a:endParaRPr lang="en-US" sz="1200" dirty="0"/>
          </a:p>
        </p:txBody>
      </p:sp>
      <p:sp>
        <p:nvSpPr>
          <p:cNvPr id="17"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32</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06 / 5:53–5:57</a:t>
            </a:r>
            <a:endParaRPr lang="en-US" sz="1200" dirty="0"/>
          </a:p>
        </p:txBody>
      </p:sp>
      <p:sp>
        <p:nvSpPr>
          <p:cNvPr id="3" name="Text 1"/>
          <p:cNvSpPr/>
          <p:nvPr>
            <p:ph type="title"/>
          </p:nvPr>
        </p:nvSpPr>
        <p:spPr>
          <a:xfrm>
            <a:off x="812800" y="2493020"/>
            <a:ext cx="10883392" cy="939800"/>
          </a:xfrm>
          <a:prstGeom prst="rect">
            <a:avLst/>
          </a:prstGeom>
          <a:noFill/>
          <a:ln/>
        </p:spPr>
        <p:txBody>
          <a:bodyPr wrap="square" lIns="0" tIns="0" rIns="0" bIns="0" rtlCol="0" anchor="t">
            <a:normAutofit/>
          </a:bodyPr>
          <a:lstStyle/>
          <a:p>
            <a:pPr algn="l" indent="0" marL="0">
              <a:lnSpc>
                <a:spcPts val="7200"/>
              </a:lnSpc>
              <a:buNone/>
            </a:pPr>
            <a:r>
              <a:rPr lang="en-US" sz="7200" b="0" i="0" spc="-275" kern="0" dirty="0">
                <a:solidFill>
                  <a:srgbClr val="FCFCFC"/>
                </a:solidFill>
                <a:latin typeface="Geist" pitchFamily="34" charset="0"/>
                <a:ea typeface="Geist" pitchFamily="34" charset="-122"/>
                <a:cs typeface="Geist" pitchFamily="34" charset="-120"/>
              </a:rPr>
              <a:t>Show and tell.</a:t>
            </a:r>
            <a:endParaRPr lang="en-US" sz="7200" dirty="0"/>
          </a:p>
        </p:txBody>
      </p:sp>
      <p:sp>
        <p:nvSpPr>
          <p:cNvPr id="4" name="Text 2"/>
          <p:cNvSpPr/>
          <p:nvPr/>
        </p:nvSpPr>
        <p:spPr>
          <a:xfrm>
            <a:off x="812800" y="3610620"/>
            <a:ext cx="10883392" cy="374650"/>
          </a:xfrm>
          <a:prstGeom prst="rect">
            <a:avLst/>
          </a:prstGeom>
          <a:noFill/>
          <a:ln/>
        </p:spPr>
        <p:txBody>
          <a:bodyPr wrap="square" lIns="0" tIns="0" rIns="0" bIns="0" rtlCol="0" anchor="t">
            <a:normAutofit/>
          </a:bodyPr>
          <a:lstStyle/>
          <a:p>
            <a:pPr algn="l" indent="0" marL="0">
              <a:lnSpc>
                <a:spcPts val="2750"/>
              </a:lnSpc>
              <a:buNone/>
            </a:pPr>
            <a:r>
              <a:rPr lang="en-US" sz="2200" spc="-25" kern="0" dirty="0">
                <a:solidFill>
                  <a:srgbClr val="A3A1AA"/>
                </a:solidFill>
                <a:latin typeface="Geist" pitchFamily="34" charset="0"/>
                <a:ea typeface="Geist" pitchFamily="34" charset="-122"/>
                <a:cs typeface="Geist" pitchFamily="34" charset="-120"/>
              </a:rPr>
              <a:t>Three people. Sixty seconds each.</a:t>
            </a:r>
            <a:endParaRPr lang="en-US" sz="2200" dirty="0"/>
          </a:p>
        </p:txBody>
      </p:sp>
      <p:sp>
        <p:nvSpPr>
          <p:cNvPr id="5" name="Shape 3"/>
          <p:cNvSpPr/>
          <p:nvPr/>
        </p:nvSpPr>
        <p:spPr>
          <a:xfrm>
            <a:off x="812800" y="5429895"/>
            <a:ext cx="10566400" cy="0"/>
          </a:xfrm>
          <a:prstGeom prst="line">
            <a:avLst/>
          </a:prstGeom>
          <a:noFill/>
          <a:ln w="6350">
            <a:solidFill>
              <a:srgbClr val="2C2C30"/>
            </a:solidFill>
            <a:prstDash val="solid"/>
          </a:ln>
        </p:spPr>
      </p:sp>
      <p:pic>
        <p:nvPicPr>
          <p:cNvPr id="6"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7" name="Text 4"/>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New ·</a:t>
            </a:r>
            <a:r>
              <a:rPr lang="en-US" sz="1400" dirty="0">
                <a:solidFill>
                  <a:srgbClr val="FCFCFC"/>
                </a:solidFill>
                <a:latin typeface="Geist" pitchFamily="34" charset="0"/>
                <a:ea typeface="Geist" pitchFamily="34" charset="-122"/>
                <a:cs typeface="Geist" pitchFamily="34" charset="-120"/>
              </a:rPr>
              <a:t> What you made.</a:t>
            </a:r>
            <a:endParaRPr lang="en-US" sz="1400" dirty="0"/>
          </a:p>
        </p:txBody>
      </p:sp>
      <p:pic>
        <p:nvPicPr>
          <p:cNvPr id="8"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9" name="Text 5"/>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Tried ·</a:t>
            </a:r>
            <a:r>
              <a:rPr lang="en-US" sz="1400" dirty="0">
                <a:solidFill>
                  <a:srgbClr val="FCFCFC"/>
                </a:solidFill>
                <a:latin typeface="Geist" pitchFamily="34" charset="0"/>
                <a:ea typeface="Geist" pitchFamily="34" charset="-122"/>
                <a:cs typeface="Geist" pitchFamily="34" charset="-120"/>
              </a:rPr>
              <a:t> One change you asked for.</a:t>
            </a:r>
            <a:endParaRPr lang="en-US" sz="1400" dirty="0"/>
          </a:p>
        </p:txBody>
      </p:sp>
      <p:pic>
        <p:nvPicPr>
          <p:cNvPr id="10"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1" name="Text 6"/>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3A1AA"/>
                </a:solidFill>
                <a:latin typeface="Geist" pitchFamily="34" charset="0"/>
                <a:ea typeface="Geist" pitchFamily="34" charset="-122"/>
                <a:cs typeface="Geist" pitchFamily="34" charset="-120"/>
              </a:rPr>
              <a:t>Daily ·</a:t>
            </a:r>
            <a:r>
              <a:rPr lang="en-US" sz="1400" dirty="0">
                <a:solidFill>
                  <a:srgbClr val="FCFCFC"/>
                </a:solidFill>
                <a:latin typeface="Geist" pitchFamily="34" charset="0"/>
                <a:ea typeface="Geist" pitchFamily="34" charset="-122"/>
                <a:cs typeface="Geist" pitchFamily="34" charset="-120"/>
              </a:rPr>
              <a:t> How you checked it.</a:t>
            </a:r>
            <a:endParaRPr lang="en-US" sz="1400" dirty="0"/>
          </a:p>
        </p:txBody>
      </p:sp>
      <p:sp>
        <p:nvSpPr>
          <p:cNvPr id="12" name="Text 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1AA"/>
                </a:solidFill>
                <a:latin typeface="Geist" pitchFamily="34" charset="0"/>
                <a:ea typeface="Geist" pitchFamily="34" charset="-122"/>
                <a:cs typeface="Geist" pitchFamily="34" charset="-120"/>
              </a:rPr>
              <a:t>A useful bug counts as a win.</a:t>
            </a:r>
            <a:endParaRPr lang="en-US" sz="1200" dirty="0"/>
          </a:p>
        </p:txBody>
      </p:sp>
      <p:sp>
        <p:nvSpPr>
          <p:cNvPr id="13"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3A1AA"/>
                </a:solidFill>
                <a:latin typeface="Geist" pitchFamily="34" charset="0"/>
                <a:ea typeface="Geist" pitchFamily="34" charset="-122"/>
                <a:cs typeface="Geist" pitchFamily="34" charset="-120"/>
              </a:rPr>
              <a:t>33</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CFC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07 / Watch and learn</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Three videos. One each.</a:t>
            </a:r>
            <a:endParaRPr lang="en-US" sz="3600" dirty="0"/>
          </a:p>
        </p:txBody>
      </p:sp>
      <p:sp>
        <p:nvSpPr>
          <p:cNvPr id="4" name="Shape 2"/>
          <p:cNvSpPr/>
          <p:nvPr/>
        </p:nvSpPr>
        <p:spPr>
          <a:xfrm>
            <a:off x="812800" y="2407345"/>
            <a:ext cx="10566400" cy="0"/>
          </a:xfrm>
          <a:prstGeom prst="line">
            <a:avLst/>
          </a:prstGeom>
          <a:noFill/>
          <a:ln w="6350">
            <a:solidFill>
              <a:srgbClr val="E3E1E7"/>
            </a:solidFill>
            <a:prstDash val="solid"/>
          </a:ln>
        </p:spPr>
      </p:sp>
      <p:pic>
        <p:nvPicPr>
          <p:cNvPr id="5" name="Image 0" descr="preencoded.png">    </p:cNvPr>
          <p:cNvPicPr>
            <a:picLocks noChangeAspect="1"/>
          </p:cNvPicPr>
          <p:nvPr/>
        </p:nvPicPr>
        <p:blipFill>
          <a:blip r:embed="rId1"/>
          <a:srcRect l="0" r="0" t="0" b="0"/>
          <a:stretch/>
        </p:blipFill>
        <p:spPr>
          <a:xfrm>
            <a:off x="812800" y="2720380"/>
            <a:ext cx="177800" cy="177800"/>
          </a:xfrm>
          <a:prstGeom prst="rect">
            <a:avLst/>
          </a:prstGeom>
        </p:spPr>
      </p:pic>
      <p:sp>
        <p:nvSpPr>
          <p:cNvPr id="6" name="Text 3"/>
          <p:cNvSpPr/>
          <p:nvPr/>
        </p:nvSpPr>
        <p:spPr>
          <a:xfrm>
            <a:off x="1193800" y="2702620"/>
            <a:ext cx="812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New</a:t>
            </a:r>
            <a:endParaRPr lang="en-US" sz="1200" dirty="0"/>
          </a:p>
        </p:txBody>
      </p:sp>
      <p:sp>
        <p:nvSpPr>
          <p:cNvPr id="7" name="Text 4"/>
          <p:cNvSpPr/>
          <p:nvPr/>
        </p:nvSpPr>
        <p:spPr>
          <a:xfrm>
            <a:off x="2159000" y="2613720"/>
            <a:ext cx="8839997"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Kath Korevec on Sites</a:t>
            </a:r>
            <a:endParaRPr lang="en-US" sz="2200" dirty="0"/>
          </a:p>
        </p:txBody>
      </p:sp>
      <p:sp>
        <p:nvSpPr>
          <p:cNvPr id="8" name="Text 5"/>
          <p:cNvSpPr/>
          <p:nvPr/>
        </p:nvSpPr>
        <p:spPr>
          <a:xfrm>
            <a:off x="10944721" y="2667050"/>
            <a:ext cx="48527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71719"/>
                </a:solidFill>
                <a:latin typeface="Geist" pitchFamily="34" charset="0"/>
                <a:ea typeface="Geist" pitchFamily="34" charset="-122"/>
                <a:cs typeface="Geist" pitchFamily="34" charset="-120"/>
              </a:rPr>
              <a:t>11:27</a:t>
            </a:r>
            <a:endParaRPr lang="en-US" sz="1600" dirty="0"/>
          </a:p>
        </p:txBody>
      </p:sp>
      <p:sp>
        <p:nvSpPr>
          <p:cNvPr id="9" name="Shape 6"/>
          <p:cNvSpPr/>
          <p:nvPr/>
        </p:nvSpPr>
        <p:spPr>
          <a:xfrm>
            <a:off x="812800" y="3211215"/>
            <a:ext cx="10566400" cy="0"/>
          </a:xfrm>
          <a:prstGeom prst="line">
            <a:avLst/>
          </a:prstGeom>
          <a:noFill/>
          <a:ln w="6350">
            <a:solidFill>
              <a:srgbClr val="E3E1E7"/>
            </a:solidFill>
            <a:prstDash val="solid"/>
          </a:ln>
        </p:spPr>
      </p:sp>
      <p:pic>
        <p:nvPicPr>
          <p:cNvPr id="10" name="Image 1" descr="preencoded.png">    </p:cNvPr>
          <p:cNvPicPr>
            <a:picLocks noChangeAspect="1"/>
          </p:cNvPicPr>
          <p:nvPr/>
        </p:nvPicPr>
        <p:blipFill>
          <a:blip r:embed="rId2"/>
          <a:srcRect l="0" r="0" t="0" b="0"/>
          <a:stretch/>
        </p:blipFill>
        <p:spPr>
          <a:xfrm>
            <a:off x="812800" y="3524250"/>
            <a:ext cx="177800" cy="177800"/>
          </a:xfrm>
          <a:prstGeom prst="rect">
            <a:avLst/>
          </a:prstGeom>
        </p:spPr>
      </p:pic>
      <p:sp>
        <p:nvSpPr>
          <p:cNvPr id="11" name="Text 7"/>
          <p:cNvSpPr/>
          <p:nvPr/>
        </p:nvSpPr>
        <p:spPr>
          <a:xfrm>
            <a:off x="1193800" y="3506490"/>
            <a:ext cx="812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Tried</a:t>
            </a:r>
            <a:endParaRPr lang="en-US" sz="1200" dirty="0"/>
          </a:p>
        </p:txBody>
      </p:sp>
      <p:sp>
        <p:nvSpPr>
          <p:cNvPr id="12" name="Text 8"/>
          <p:cNvSpPr/>
          <p:nvPr/>
        </p:nvSpPr>
        <p:spPr>
          <a:xfrm>
            <a:off x="2159000" y="3417590"/>
            <a:ext cx="8718384"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Tibo Sottiaux on judgment</a:t>
            </a:r>
            <a:endParaRPr lang="en-US" sz="2200" dirty="0"/>
          </a:p>
        </p:txBody>
      </p:sp>
      <p:sp>
        <p:nvSpPr>
          <p:cNvPr id="13" name="Text 9"/>
          <p:cNvSpPr/>
          <p:nvPr/>
        </p:nvSpPr>
        <p:spPr>
          <a:xfrm>
            <a:off x="10826651" y="3470920"/>
            <a:ext cx="60334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71719"/>
                </a:solidFill>
                <a:latin typeface="Geist" pitchFamily="34" charset="0"/>
                <a:ea typeface="Geist" pitchFamily="34" charset="-122"/>
                <a:cs typeface="Geist" pitchFamily="34" charset="-120"/>
              </a:rPr>
              <a:t>23:44</a:t>
            </a:r>
            <a:endParaRPr lang="en-US" sz="1600" dirty="0"/>
          </a:p>
        </p:txBody>
      </p:sp>
      <p:sp>
        <p:nvSpPr>
          <p:cNvPr id="14" name="Shape 10"/>
          <p:cNvSpPr/>
          <p:nvPr/>
        </p:nvSpPr>
        <p:spPr>
          <a:xfrm>
            <a:off x="812800" y="4015085"/>
            <a:ext cx="10566400" cy="0"/>
          </a:xfrm>
          <a:prstGeom prst="line">
            <a:avLst/>
          </a:prstGeom>
          <a:noFill/>
          <a:ln w="6350">
            <a:solidFill>
              <a:srgbClr val="E3E1E7"/>
            </a:solidFill>
            <a:prstDash val="solid"/>
          </a:ln>
        </p:spPr>
      </p:sp>
      <p:sp>
        <p:nvSpPr>
          <p:cNvPr id="15" name="Shape 11"/>
          <p:cNvSpPr/>
          <p:nvPr/>
        </p:nvSpPr>
        <p:spPr>
          <a:xfrm>
            <a:off x="812800" y="4818955"/>
            <a:ext cx="10566400" cy="0"/>
          </a:xfrm>
          <a:prstGeom prst="line">
            <a:avLst/>
          </a:prstGeom>
          <a:noFill/>
          <a:ln w="6350">
            <a:solidFill>
              <a:srgbClr val="E3E1E7"/>
            </a:solidFill>
            <a:prstDash val="solid"/>
          </a:ln>
        </p:spPr>
      </p:sp>
      <p:pic>
        <p:nvPicPr>
          <p:cNvPr id="16" name="Image 2" descr="preencoded.png">    </p:cNvPr>
          <p:cNvPicPr>
            <a:picLocks noChangeAspect="1"/>
          </p:cNvPicPr>
          <p:nvPr/>
        </p:nvPicPr>
        <p:blipFill>
          <a:blip r:embed="rId3"/>
          <a:srcRect l="0" r="0" t="0" b="0"/>
          <a:stretch/>
        </p:blipFill>
        <p:spPr>
          <a:xfrm>
            <a:off x="812800" y="4328120"/>
            <a:ext cx="177800" cy="177800"/>
          </a:xfrm>
          <a:prstGeom prst="rect">
            <a:avLst/>
          </a:prstGeom>
        </p:spPr>
      </p:pic>
      <p:sp>
        <p:nvSpPr>
          <p:cNvPr id="17" name="Text 12"/>
          <p:cNvSpPr/>
          <p:nvPr/>
        </p:nvSpPr>
        <p:spPr>
          <a:xfrm>
            <a:off x="1193800" y="4310360"/>
            <a:ext cx="812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Daily</a:t>
            </a:r>
            <a:endParaRPr lang="en-US" sz="1200" dirty="0"/>
          </a:p>
        </p:txBody>
      </p:sp>
      <p:sp>
        <p:nvSpPr>
          <p:cNvPr id="18" name="Text 13"/>
          <p:cNvSpPr/>
          <p:nvPr/>
        </p:nvSpPr>
        <p:spPr>
          <a:xfrm>
            <a:off x="2159000" y="4221460"/>
            <a:ext cx="8796870" cy="416520"/>
          </a:xfrm>
          <a:prstGeom prst="rect">
            <a:avLst/>
          </a:prstGeom>
          <a:noFill/>
          <a:ln/>
        </p:spPr>
        <p:txBody>
          <a:bodyPr wrap="square" lIns="0" tIns="0" rIns="0" bIns="0" rtlCol="0" anchor="t">
            <a:normAutofit/>
          </a:bodyPr>
          <a:lstStyle/>
          <a:p>
            <a:pPr algn="l" indent="0" marL="0">
              <a:lnSpc>
                <a:spcPts val="3080"/>
              </a:lnSpc>
              <a:buNone/>
            </a:pPr>
            <a:r>
              <a:rPr lang="en-US" sz="2200" spc="-50" kern="0" dirty="0">
                <a:solidFill>
                  <a:srgbClr val="171719"/>
                </a:solidFill>
                <a:latin typeface="Geist" pitchFamily="34" charset="0"/>
                <a:ea typeface="Geist" pitchFamily="34" charset="-122"/>
                <a:cs typeface="Geist" pitchFamily="34" charset="-120"/>
              </a:rPr>
              <a:t>Itamar Friedman on review</a:t>
            </a:r>
            <a:endParaRPr lang="en-US" sz="2200" dirty="0"/>
          </a:p>
        </p:txBody>
      </p:sp>
      <p:sp>
        <p:nvSpPr>
          <p:cNvPr id="19" name="Text 14"/>
          <p:cNvSpPr/>
          <p:nvPr/>
        </p:nvSpPr>
        <p:spPr>
          <a:xfrm>
            <a:off x="10902851" y="4274790"/>
            <a:ext cx="52714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71719"/>
                </a:solidFill>
                <a:latin typeface="Geist" pitchFamily="34" charset="0"/>
                <a:ea typeface="Geist" pitchFamily="34" charset="-122"/>
                <a:cs typeface="Geist" pitchFamily="34" charset="-120"/>
              </a:rPr>
              <a:t>10:15</a:t>
            </a:r>
            <a:endParaRPr lang="en-US" sz="1600" dirty="0"/>
          </a:p>
        </p:txBody>
      </p:sp>
      <p:sp>
        <p:nvSpPr>
          <p:cNvPr id="20" name="Text 15"/>
          <p:cNvSpPr/>
          <p:nvPr/>
        </p:nvSpPr>
        <p:spPr>
          <a:xfrm>
            <a:off x="812800" y="559311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7656D"/>
                </a:solidFill>
                <a:latin typeface="Geist" pitchFamily="34" charset="0"/>
                <a:ea typeface="Geist" pitchFamily="34" charset="-122"/>
                <a:cs typeface="Geist" pitchFamily="34" charset="-120"/>
              </a:rPr>
              <a:t>All on codex.cambridgecombinator.com → Watch &amp; learn</a:t>
            </a:r>
            <a:endParaRPr lang="en-US" sz="1400" dirty="0"/>
          </a:p>
        </p:txBody>
      </p:sp>
      <p:sp>
        <p:nvSpPr>
          <p:cNvPr id="21"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Plus two on Dots: Sam Altman, and Alexander Embiricos</a:t>
            </a:r>
            <a:endParaRPr lang="en-US" sz="1200" dirty="0"/>
          </a:p>
        </p:txBody>
      </p:sp>
      <p:sp>
        <p:nvSpPr>
          <p:cNvPr id="22"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34</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0F0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07 / After today</a:t>
            </a:r>
            <a:endParaRPr lang="en-US" sz="1200" dirty="0"/>
          </a:p>
        </p:txBody>
      </p:sp>
      <p:sp>
        <p:nvSpPr>
          <p:cNvPr id="3" name="Text 1"/>
          <p:cNvSpPr/>
          <p:nvPr>
            <p:ph type="title"/>
          </p:nvPr>
        </p:nvSpPr>
        <p:spPr>
          <a:xfrm>
            <a:off x="812800" y="1153120"/>
            <a:ext cx="10883392" cy="505420"/>
          </a:xfrm>
          <a:prstGeom prst="rect">
            <a:avLst/>
          </a:prstGeom>
          <a:noFill/>
          <a:ln/>
        </p:spPr>
        <p:txBody>
          <a:bodyPr wrap="square" lIns="0" tIns="0" rIns="0" bIns="0" rtlCol="0" anchor="t">
            <a:normAutofit/>
          </a:bodyPr>
          <a:lstStyle/>
          <a:p>
            <a:pPr algn="l" indent="0" marL="0">
              <a:lnSpc>
                <a:spcPts val="3780"/>
              </a:lnSpc>
              <a:buNone/>
            </a:pPr>
            <a:r>
              <a:rPr lang="en-US" sz="3600" b="0" i="0" spc="-125" kern="0" dirty="0">
                <a:solidFill>
                  <a:srgbClr val="171719"/>
                </a:solidFill>
                <a:latin typeface="Geist" pitchFamily="34" charset="0"/>
                <a:ea typeface="Geist" pitchFamily="34" charset="-122"/>
                <a:cs typeface="Geist" pitchFamily="34" charset="-120"/>
              </a:rPr>
              <a:t>Take it home.</a:t>
            </a:r>
            <a:endParaRPr lang="en-US" sz="3600" dirty="0"/>
          </a:p>
        </p:txBody>
      </p:sp>
      <p:sp>
        <p:nvSpPr>
          <p:cNvPr id="4" name="Shape 2"/>
          <p:cNvSpPr/>
          <p:nvPr/>
        </p:nvSpPr>
        <p:spPr>
          <a:xfrm>
            <a:off x="815975" y="2370634"/>
            <a:ext cx="6109990" cy="2318643"/>
          </a:xfrm>
          <a:prstGeom prst="roundRect">
            <a:avLst>
              <a:gd name="adj" fmla="val 6436"/>
            </a:avLst>
          </a:prstGeom>
          <a:solidFill>
            <a:srgbClr val="FCFCFC"/>
          </a:solidFill>
          <a:ln w="6350">
            <a:solidFill>
              <a:srgbClr val="E3E1E7"/>
            </a:solidFill>
            <a:prstDash val="solid"/>
          </a:ln>
        </p:spPr>
      </p:sp>
      <p:sp>
        <p:nvSpPr>
          <p:cNvPr id="5" name="Text 3"/>
          <p:cNvSpPr/>
          <p:nvPr/>
        </p:nvSpPr>
        <p:spPr>
          <a:xfrm>
            <a:off x="1123950" y="2678609"/>
            <a:ext cx="565886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Take-home challenge</a:t>
            </a:r>
            <a:endParaRPr lang="en-US" sz="1200" dirty="0"/>
          </a:p>
        </p:txBody>
      </p:sp>
      <p:sp>
        <p:nvSpPr>
          <p:cNvPr id="6" name="Text 4"/>
          <p:cNvSpPr/>
          <p:nvPr/>
        </p:nvSpPr>
        <p:spPr>
          <a:xfrm>
            <a:off x="1123950" y="3044329"/>
            <a:ext cx="5658861" cy="793452"/>
          </a:xfrm>
          <a:prstGeom prst="rect">
            <a:avLst/>
          </a:prstGeom>
          <a:noFill/>
          <a:ln/>
        </p:spPr>
        <p:txBody>
          <a:bodyPr wrap="square" lIns="0" tIns="0" rIns="0" bIns="0" rtlCol="0" anchor="t">
            <a:normAutofit/>
          </a:bodyPr>
          <a:lstStyle/>
          <a:p>
            <a:pPr algn="l" indent="0" marL="0">
              <a:lnSpc>
                <a:spcPts val="3024"/>
              </a:lnSpc>
              <a:buNone/>
            </a:pPr>
            <a:r>
              <a:rPr lang="en-US" sz="2800" spc="-75" kern="0" dirty="0">
                <a:solidFill>
                  <a:srgbClr val="171719"/>
                </a:solidFill>
                <a:latin typeface="Geist" pitchFamily="34" charset="0"/>
                <a:ea typeface="Geist" pitchFamily="34" charset="-122"/>
                <a:cs typeface="Geist" pitchFamily="34" charset="-120"/>
              </a:rPr>
              <a:t>Make it about something you care about.</a:t>
            </a:r>
            <a:endParaRPr lang="en-US" sz="2800" dirty="0"/>
          </a:p>
        </p:txBody>
      </p:sp>
      <p:sp>
        <p:nvSpPr>
          <p:cNvPr id="7" name="Text 5"/>
          <p:cNvSpPr/>
          <p:nvPr/>
        </p:nvSpPr>
        <p:spPr>
          <a:xfrm>
            <a:off x="1123950" y="3964781"/>
            <a:ext cx="2152005" cy="416520"/>
          </a:xfrm>
          <a:prstGeom prst="roundRect">
            <a:avLst>
              <a:gd name="adj" fmla="val 50000"/>
            </a:avLst>
          </a:prstGeom>
          <a:solidFill>
            <a:srgbClr val="232323"/>
          </a:solidFill>
          <a:ln/>
        </p:spPr>
        <p:txBody>
          <a:bodyPr wrap="none" lIns="0" tIns="0" rIns="0" bIns="0" rtlCol="0" anchor="ctr">
            <a:normAutofit/>
          </a:bodyPr>
          <a:lstStyle/>
          <a:p>
            <a:pPr algn="ctr" indent="0" marL="0">
              <a:lnSpc>
                <a:spcPts val="1680"/>
              </a:lnSpc>
              <a:buNone/>
            </a:pPr>
            <a:r>
              <a:rPr lang="en-US" sz="1200" dirty="0">
                <a:solidFill>
                  <a:srgbClr val="FCFCFC"/>
                </a:solidFill>
                <a:latin typeface="Geist" pitchFamily="34" charset="0"/>
                <a:ea typeface="Geist" pitchFamily="34" charset="-122"/>
                <a:cs typeface="Geist" pitchFamily="34" charset="-120"/>
              </a:rPr>
              <a:t>Due Sun 25 Oct, 11:59pm</a:t>
            </a:r>
            <a:endParaRPr lang="en-US" sz="1200" dirty="0"/>
          </a:p>
        </p:txBody>
      </p:sp>
      <p:sp>
        <p:nvSpPr>
          <p:cNvPr id="8" name="Shape 6"/>
          <p:cNvSpPr/>
          <p:nvPr/>
        </p:nvSpPr>
        <p:spPr>
          <a:xfrm>
            <a:off x="7106940" y="2367459"/>
            <a:ext cx="4272260" cy="2324993"/>
          </a:xfrm>
          <a:prstGeom prst="roundRect">
            <a:avLst>
              <a:gd name="adj" fmla="val 6555"/>
            </a:avLst>
          </a:prstGeom>
          <a:solidFill>
            <a:srgbClr val="DCEBE1"/>
          </a:solidFill>
          <a:ln/>
        </p:spPr>
      </p:sp>
      <p:sp>
        <p:nvSpPr>
          <p:cNvPr id="9" name="Text 7"/>
          <p:cNvSpPr/>
          <p:nvPr/>
        </p:nvSpPr>
        <p:spPr>
          <a:xfrm>
            <a:off x="7411740" y="2672259"/>
            <a:ext cx="37725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E5A52"/>
                </a:solidFill>
                <a:latin typeface="Geist" pitchFamily="34" charset="0"/>
                <a:ea typeface="Geist" pitchFamily="34" charset="-122"/>
                <a:cs typeface="Geist" pitchFamily="34" charset="-120"/>
              </a:rPr>
              <a:t>Next · Wed 28 Oct</a:t>
            </a:r>
            <a:endParaRPr lang="en-US" sz="1200" dirty="0"/>
          </a:p>
        </p:txBody>
      </p:sp>
      <p:sp>
        <p:nvSpPr>
          <p:cNvPr id="10" name="Text 8"/>
          <p:cNvSpPr/>
          <p:nvPr/>
        </p:nvSpPr>
        <p:spPr>
          <a:xfrm>
            <a:off x="7411740" y="3037979"/>
            <a:ext cx="3772540" cy="793452"/>
          </a:xfrm>
          <a:prstGeom prst="rect">
            <a:avLst/>
          </a:prstGeom>
          <a:noFill/>
          <a:ln/>
        </p:spPr>
        <p:txBody>
          <a:bodyPr wrap="square" lIns="0" tIns="0" rIns="0" bIns="0" rtlCol="0" anchor="t">
            <a:normAutofit/>
          </a:bodyPr>
          <a:lstStyle/>
          <a:p>
            <a:pPr algn="l" indent="0" marL="0">
              <a:lnSpc>
                <a:spcPts val="3024"/>
              </a:lnSpc>
              <a:buNone/>
            </a:pPr>
            <a:r>
              <a:rPr lang="en-US" sz="2800" spc="-75" kern="0" dirty="0">
                <a:solidFill>
                  <a:srgbClr val="171719"/>
                </a:solidFill>
                <a:latin typeface="Geist" pitchFamily="34" charset="0"/>
                <a:ea typeface="Geist" pitchFamily="34" charset="-122"/>
                <a:cs typeface="Geist" pitchFamily="34" charset="-120"/>
              </a:rPr>
              <a:t>Make everyday work easier.</a:t>
            </a:r>
            <a:endParaRPr lang="en-US" sz="2800" dirty="0"/>
          </a:p>
        </p:txBody>
      </p:sp>
      <p:sp>
        <p:nvSpPr>
          <p:cNvPr id="11" name="Shape 9"/>
          <p:cNvSpPr/>
          <p:nvPr/>
        </p:nvSpPr>
        <p:spPr>
          <a:xfrm>
            <a:off x="812800" y="5429895"/>
            <a:ext cx="10566400" cy="0"/>
          </a:xfrm>
          <a:prstGeom prst="line">
            <a:avLst/>
          </a:prstGeom>
          <a:noFill/>
          <a:ln w="6350">
            <a:solidFill>
              <a:srgbClr val="D9D7DD"/>
            </a:solidFill>
            <a:prstDash val="solid"/>
          </a:ln>
        </p:spPr>
      </p:sp>
      <p:pic>
        <p:nvPicPr>
          <p:cNvPr id="12" name="Image 0" descr="preencoded.png">    </p:cNvPr>
          <p:cNvPicPr>
            <a:picLocks noChangeAspect="1"/>
          </p:cNvPicPr>
          <p:nvPr/>
        </p:nvPicPr>
        <p:blipFill>
          <a:blip r:embed="rId1"/>
          <a:srcRect l="0" r="0" t="0" b="0"/>
          <a:stretch/>
        </p:blipFill>
        <p:spPr>
          <a:xfrm>
            <a:off x="812800" y="5637510"/>
            <a:ext cx="177800" cy="177800"/>
          </a:xfrm>
          <a:prstGeom prst="rect">
            <a:avLst/>
          </a:prstGeom>
        </p:spPr>
      </p:pic>
      <p:sp>
        <p:nvSpPr>
          <p:cNvPr id="13" name="Text 10"/>
          <p:cNvSpPr/>
          <p:nvPr/>
        </p:nvSpPr>
        <p:spPr>
          <a:xfrm>
            <a:off x="1092200"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New ·</a:t>
            </a:r>
            <a:r>
              <a:rPr lang="en-US" sz="1400" dirty="0">
                <a:solidFill>
                  <a:srgbClr val="171719"/>
                </a:solidFill>
                <a:latin typeface="Geist" pitchFamily="34" charset="0"/>
                <a:ea typeface="Geist" pitchFamily="34" charset="-122"/>
                <a:cs typeface="Geist" pitchFamily="34" charset="-120"/>
              </a:rPr>
              <a:t> Rebuild it for your club.</a:t>
            </a:r>
            <a:endParaRPr lang="en-US" sz="1400" dirty="0"/>
          </a:p>
        </p:txBody>
      </p:sp>
      <p:pic>
        <p:nvPicPr>
          <p:cNvPr id="14" name="Image 1" descr="preencoded.png">    </p:cNvPr>
          <p:cNvPicPr>
            <a:picLocks noChangeAspect="1"/>
          </p:cNvPicPr>
          <p:nvPr/>
        </p:nvPicPr>
        <p:blipFill>
          <a:blip r:embed="rId2"/>
          <a:srcRect l="0" r="0" t="0" b="0"/>
          <a:stretch/>
        </p:blipFill>
        <p:spPr>
          <a:xfrm>
            <a:off x="4436517" y="5637510"/>
            <a:ext cx="177800" cy="177800"/>
          </a:xfrm>
          <a:prstGeom prst="rect">
            <a:avLst/>
          </a:prstGeom>
        </p:spPr>
      </p:pic>
      <p:sp>
        <p:nvSpPr>
          <p:cNvPr id="15" name="Text 11"/>
          <p:cNvSpPr/>
          <p:nvPr/>
        </p:nvSpPr>
        <p:spPr>
          <a:xfrm>
            <a:off x="4715917" y="5610870"/>
            <a:ext cx="3130753"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Tried ·</a:t>
            </a:r>
            <a:r>
              <a:rPr lang="en-US" sz="1400" dirty="0">
                <a:solidFill>
                  <a:srgbClr val="171719"/>
                </a:solidFill>
                <a:latin typeface="Geist" pitchFamily="34" charset="0"/>
                <a:ea typeface="Geist" pitchFamily="34" charset="-122"/>
                <a:cs typeface="Geist" pitchFamily="34" charset="-120"/>
              </a:rPr>
              <a:t> Prompt, change, test: submit.</a:t>
            </a:r>
            <a:endParaRPr lang="en-US" sz="1400" dirty="0"/>
          </a:p>
        </p:txBody>
      </p:sp>
      <p:pic>
        <p:nvPicPr>
          <p:cNvPr id="16" name="Image 2" descr="preencoded.png">    </p:cNvPr>
          <p:cNvPicPr>
            <a:picLocks noChangeAspect="1"/>
          </p:cNvPicPr>
          <p:nvPr/>
        </p:nvPicPr>
        <p:blipFill>
          <a:blip r:embed="rId3"/>
          <a:srcRect l="0" r="0" t="0" b="0"/>
          <a:stretch/>
        </p:blipFill>
        <p:spPr>
          <a:xfrm>
            <a:off x="8060283" y="5637510"/>
            <a:ext cx="177800" cy="177800"/>
          </a:xfrm>
          <a:prstGeom prst="rect">
            <a:avLst/>
          </a:prstGeom>
        </p:spPr>
      </p:pic>
      <p:sp>
        <p:nvSpPr>
          <p:cNvPr id="17" name="Text 12"/>
          <p:cNvSpPr/>
          <p:nvPr/>
        </p:nvSpPr>
        <p:spPr>
          <a:xfrm>
            <a:off x="8339683" y="5610870"/>
            <a:ext cx="3130702"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Daily ·</a:t>
            </a:r>
            <a:r>
              <a:rPr lang="en-US" sz="1400" dirty="0">
                <a:solidFill>
                  <a:srgbClr val="171719"/>
                </a:solidFill>
                <a:latin typeface="Geist" pitchFamily="34" charset="0"/>
                <a:ea typeface="Geist" pitchFamily="34" charset="-122"/>
                <a:cs typeface="Geist" pitchFamily="34" charset="-120"/>
              </a:rPr>
              <a:t> Turn it into a skill.</a:t>
            </a:r>
            <a:endParaRPr lang="en-US" sz="1400" dirty="0"/>
          </a:p>
        </p:txBody>
      </p:sp>
      <p:sp>
        <p:nvSpPr>
          <p:cNvPr id="18" name="Text 13"/>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7656D"/>
                </a:solidFill>
                <a:latin typeface="Geist" pitchFamily="34" charset="0"/>
                <a:ea typeface="Geist" pitchFamily="34" charset="-122"/>
                <a:cs typeface="Geist" pitchFamily="34" charset="-120"/>
              </a:rPr>
              <a:t>Submit via Challenges at codex.cambridgecombinator.com</a:t>
            </a:r>
            <a:endParaRPr lang="en-US" sz="1200" dirty="0"/>
          </a:p>
        </p:txBody>
      </p:sp>
      <p:sp>
        <p:nvSpPr>
          <p:cNvPr id="19" name="Text 14"/>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7656D"/>
                </a:solidFill>
                <a:latin typeface="Geist" pitchFamily="34" charset="0"/>
                <a:ea typeface="Geist" pitchFamily="34" charset="-122"/>
                <a:cs typeface="Geist" pitchFamily="34" charset="-120"/>
              </a:rPr>
              <a:t>35</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CFCFC"/>
        </a:solidFill>
      </p:bgPr>
    </p:bg>
    <p:spTree>
      <p:nvGrpSpPr>
        <p:cNvPr id="1" name=""/>
        <p:cNvGrpSpPr/>
        <p:nvPr/>
      </p:nvGrpSpPr>
      <p:grpSpPr>
        <a:xfrm>
          <a:off x="0" y="0"/>
          <a:ext cx="0" cy="0"/>
          <a:chOff x="0" y="0"/>
          <a:chExt cx="0" cy="0"/>
        </a:xfrm>
      </p:grpSpPr>
      <p:pic>
        <p:nvPicPr>
          <p:cNvPr id="2" name="Image 0" descr="Colourful flat dot characters with simple faces">    </p:cNvPr>
          <p:cNvPicPr>
            <a:picLocks noChangeAspect="1"/>
          </p:cNvPicPr>
          <p:nvPr/>
        </p:nvPicPr>
        <p:blipFill>
          <a:blip r:embed="rId1"/>
          <a:srcRect l="9259" r="9259" t="0" b="0"/>
          <a:stretch/>
        </p:blipFill>
        <p:spPr>
          <a:xfrm>
            <a:off x="6604000" y="0"/>
            <a:ext cx="5588000" cy="6858000"/>
          </a:xfrm>
          <a:prstGeom prst="rect">
            <a:avLst/>
          </a:prstGeom>
        </p:spPr>
      </p:pic>
      <p:sp>
        <p:nvSpPr>
          <p:cNvPr id="3" name="Text 0"/>
          <p:cNvSpPr/>
          <p:nvPr/>
        </p:nvSpPr>
        <p:spPr>
          <a:xfrm>
            <a:off x="812800" y="1922810"/>
            <a:ext cx="5363210" cy="48766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171719"/>
                </a:solidFill>
                <a:latin typeface="Geist" pitchFamily="34" charset="0"/>
                <a:ea typeface="Geist" pitchFamily="34" charset="-122"/>
                <a:cs typeface="Geist" pitchFamily="34" charset="-120"/>
              </a:rPr>
              <a:t>Cambridge Codex</a:t>
            </a:r>
            <a:endParaRPr lang="en-US" sz="1400" dirty="0"/>
          </a:p>
          <a:p>
            <a:pPr algn="l" indent="0" marL="0">
              <a:lnSpc>
                <a:spcPts val="1820"/>
              </a:lnSpc>
              <a:buNone/>
            </a:pPr>
            <a:r>
              <a:rPr lang="en-US" sz="1400" dirty="0">
                <a:solidFill>
                  <a:srgbClr val="67656D"/>
                </a:solidFill>
                <a:latin typeface="Geist" pitchFamily="34" charset="0"/>
                <a:ea typeface="Geist" pitchFamily="34" charset="-122"/>
                <a:cs typeface="Geist" pitchFamily="34" charset="-120"/>
              </a:rPr>
              <a:t>Community</a:t>
            </a:r>
            <a:endParaRPr lang="en-US" sz="1400" dirty="0"/>
          </a:p>
        </p:txBody>
      </p:sp>
      <p:sp>
        <p:nvSpPr>
          <p:cNvPr id="4" name="Text 1"/>
          <p:cNvSpPr/>
          <p:nvPr>
            <p:ph type="title"/>
          </p:nvPr>
        </p:nvSpPr>
        <p:spPr>
          <a:xfrm>
            <a:off x="812800" y="2639070"/>
            <a:ext cx="5494020" cy="838200"/>
          </a:xfrm>
          <a:prstGeom prst="rect">
            <a:avLst/>
          </a:prstGeom>
          <a:noFill/>
          <a:ln/>
        </p:spPr>
        <p:txBody>
          <a:bodyPr wrap="square" lIns="0" tIns="0" rIns="0" bIns="0" rtlCol="0" anchor="t">
            <a:normAutofit/>
          </a:bodyPr>
          <a:lstStyle/>
          <a:p>
            <a:pPr algn="l" indent="0" marL="0">
              <a:lnSpc>
                <a:spcPts val="6400"/>
              </a:lnSpc>
              <a:buNone/>
            </a:pPr>
            <a:r>
              <a:rPr lang="en-US" sz="6400" b="0" i="0" spc="-250" kern="0" dirty="0">
                <a:solidFill>
                  <a:srgbClr val="171719"/>
                </a:solidFill>
                <a:latin typeface="Geist" pitchFamily="34" charset="0"/>
                <a:ea typeface="Geist" pitchFamily="34" charset="-122"/>
                <a:cs typeface="Geist" pitchFamily="34" charset="-120"/>
              </a:rPr>
              <a:t>Questions?</a:t>
            </a:r>
            <a:endParaRPr lang="en-US" sz="6400" dirty="0"/>
          </a:p>
        </p:txBody>
      </p:sp>
      <p:sp>
        <p:nvSpPr>
          <p:cNvPr id="5" name="Text 2"/>
          <p:cNvSpPr/>
          <p:nvPr/>
        </p:nvSpPr>
        <p:spPr>
          <a:xfrm>
            <a:off x="812800" y="3705870"/>
            <a:ext cx="5363210"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67656D"/>
                </a:solidFill>
                <a:latin typeface="Geist" pitchFamily="34" charset="0"/>
                <a:ea typeface="Geist" pitchFamily="34" charset="-122"/>
                <a:cs typeface="Geist" pitchFamily="34" charset="-120"/>
              </a:rPr>
              <a:t>Now go build something useful.</a:t>
            </a:r>
            <a:endParaRPr lang="en-US" sz="2000" dirty="0"/>
          </a:p>
        </p:txBody>
      </p:sp>
      <p:sp>
        <p:nvSpPr>
          <p:cNvPr id="6" name="Text 3"/>
          <p:cNvSpPr/>
          <p:nvPr/>
        </p:nvSpPr>
        <p:spPr>
          <a:xfrm>
            <a:off x="812800" y="429007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71719"/>
                </a:solidFill>
                <a:latin typeface="Geist" pitchFamily="34" charset="0"/>
                <a:ea typeface="Geist" pitchFamily="34" charset="-122"/>
                <a:cs typeface="Geist" pitchFamily="34" charset="-120"/>
              </a:rPr>
              <a:t>codex.cambridgecombinator.com</a:t>
            </a:r>
            <a:endParaRPr lang="en-US" sz="1600" dirty="0"/>
          </a:p>
        </p:txBody>
      </p:sp>
      <p:sp>
        <p:nvSpPr>
          <p:cNvPr id="7" name="Text 4"/>
          <p:cNvSpPr/>
          <p:nvPr/>
        </p:nvSpPr>
        <p:spPr>
          <a:xfrm>
            <a:off x="812800" y="465073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67656D"/>
                </a:solidFill>
                <a:latin typeface="Geist" pitchFamily="34" charset="0"/>
                <a:ea typeface="Geist" pitchFamily="34" charset="-122"/>
                <a:cs typeface="Geist" pitchFamily="34" charset="-120"/>
              </a:rPr>
              <a:t>learn.chatgpt.com/docs</a:t>
            </a:r>
            <a:endParaRPr lang="en-US" sz="1600" dirty="0"/>
          </a:p>
        </p:txBody>
      </p:sp>
    </p:spTree>
  </p:cSld>
  <p:clrMapOvr>
    <a:masterClrMapping/>
  </p:clrMapOvr>
</p:sld>
</file>

<file path=ppt/theme/theme1.xml><?xml version="1.0" encoding="utf-8"?>
<a:theme xmlns:a="http://schemas.openxmlformats.org/drawingml/2006/main" name="Your first useful build · Cambridge Codex">
  <a:themeElements>
    <a:clrScheme name="Your first useful build · Cambridge Codex">
      <a:dk1>
        <a:srgbClr val="171719"/>
      </a:dk1>
      <a:lt1>
        <a:srgbClr val="FCFCFC"/>
      </a:lt1>
      <a:dk2>
        <a:srgbClr val="505052"/>
      </a:dk2>
      <a:lt2>
        <a:srgbClr val="E5E5E5"/>
      </a:lt2>
      <a:accent1>
        <a:srgbClr val="00AB44"/>
      </a:accent1>
      <a:accent2>
        <a:srgbClr val="67656D"/>
      </a:accent2>
      <a:accent3>
        <a:srgbClr val="A3A1AA"/>
      </a:accent3>
      <a:accent4>
        <a:srgbClr val="C9C7CF"/>
      </a:accent4>
      <a:accent5>
        <a:srgbClr val="E3E1E7"/>
      </a:accent5>
      <a:accent6>
        <a:srgbClr val="B9B7BE"/>
      </a:accent6>
      <a:hlink>
        <a:srgbClr val="0563C1"/>
      </a:hlink>
      <a:folHlink>
        <a:srgbClr val="954F72"/>
      </a:folHlink>
    </a:clrScheme>
    <a:fontScheme name="Your first useful build · Cambridge Codex">
      <a:majorFont>
        <a:latin typeface="Geis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is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first useful build · Cambridge Codex</dc:title>
  <dc:subject/>
  <dc:creator/>
  <cp:lastModifiedBy/>
  <cp:revision>1</cp:revision>
  <dcterms:created xsi:type="dcterms:W3CDTF">2026-10-17T11:29:52Z</dcterms:created>
  <dcterms:modified xsi:type="dcterms:W3CDTF">2026-10-17T11:29:52Z</dcterms:modified>
</cp:coreProperties>
</file>